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44"/>
  </p:notesMasterIdLst>
  <p:sldIdLst>
    <p:sldId id="321" r:id="rId2"/>
    <p:sldId id="423" r:id="rId3"/>
    <p:sldId id="391" r:id="rId4"/>
    <p:sldId id="373" r:id="rId5"/>
    <p:sldId id="288" r:id="rId6"/>
    <p:sldId id="403" r:id="rId7"/>
    <p:sldId id="374" r:id="rId8"/>
    <p:sldId id="424" r:id="rId9"/>
    <p:sldId id="412" r:id="rId10"/>
    <p:sldId id="399" r:id="rId11"/>
    <p:sldId id="401" r:id="rId12"/>
    <p:sldId id="404" r:id="rId13"/>
    <p:sldId id="405" r:id="rId14"/>
    <p:sldId id="415" r:id="rId15"/>
    <p:sldId id="406" r:id="rId16"/>
    <p:sldId id="396" r:id="rId17"/>
    <p:sldId id="398" r:id="rId18"/>
    <p:sldId id="408" r:id="rId19"/>
    <p:sldId id="411" r:id="rId20"/>
    <p:sldId id="261" r:id="rId21"/>
    <p:sldId id="416" r:id="rId22"/>
    <p:sldId id="269" r:id="rId23"/>
    <p:sldId id="292" r:id="rId24"/>
    <p:sldId id="277" r:id="rId25"/>
    <p:sldId id="368" r:id="rId26"/>
    <p:sldId id="325" r:id="rId27"/>
    <p:sldId id="370" r:id="rId28"/>
    <p:sldId id="413" r:id="rId29"/>
    <p:sldId id="285" r:id="rId30"/>
    <p:sldId id="279" r:id="rId31"/>
    <p:sldId id="418" r:id="rId32"/>
    <p:sldId id="420" r:id="rId33"/>
    <p:sldId id="387" r:id="rId34"/>
    <p:sldId id="278" r:id="rId35"/>
    <p:sldId id="417" r:id="rId36"/>
    <p:sldId id="272" r:id="rId37"/>
    <p:sldId id="383" r:id="rId38"/>
    <p:sldId id="371" r:id="rId39"/>
    <p:sldId id="421" r:id="rId40"/>
    <p:sldId id="382" r:id="rId41"/>
    <p:sldId id="372" r:id="rId42"/>
    <p:sldId id="422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29" autoAdjust="0"/>
  </p:normalViewPr>
  <p:slideViewPr>
    <p:cSldViewPr>
      <p:cViewPr>
        <p:scale>
          <a:sx n="70" d="100"/>
          <a:sy n="70" d="100"/>
        </p:scale>
        <p:origin x="130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6D7F2ED-4240-429A-B325-7C6B0BB052EE}" type="datetimeFigureOut">
              <a:rPr lang="ru-RU"/>
              <a:pPr>
                <a:defRPr/>
              </a:pPr>
              <a:t>11.03.2015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9DA4F4E-688D-419A-964C-07F21F7297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983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15890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312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35288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FD2E8-A19A-4EB0-AC73-98501305E006}" type="datetime1">
              <a:rPr lang="en-US" smtClean="0"/>
              <a:pPr>
                <a:defRPr/>
              </a:pPr>
              <a:t>3/11/2015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A64C7-DDD7-4A93-93E2-5B23B4774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559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C4F25-8795-44C8-8A20-54D3C3902272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448F1-DB85-4C22-A410-4EDB1745D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37960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2766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8382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1524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8288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690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75927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7170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6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Пути движения внутри здания</a:t>
            </a:r>
            <a:br>
              <a:rPr lang="ru-RU" sz="3200" b="1" dirty="0" smtClean="0"/>
            </a:br>
            <a:r>
              <a:rPr lang="ru-RU" sz="3200" b="1" dirty="0" smtClean="0"/>
              <a:t> (в т.ч. пути эвакуации)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100" dirty="0" smtClean="0"/>
              <a:t> (для доступа в зону оказания услуги)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B95567-E609-44DC-954D-A6D47B639700}" type="datetime1">
              <a:rPr lang="en-US" smtClean="0"/>
              <a:pPr>
                <a:defRPr/>
              </a:pPr>
              <a:t>3/11/2015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9CB4E-039A-42C4-A850-433E44303A0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47564" y="3501008"/>
            <a:ext cx="7848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/>
              <a:t>С точки зрения доступности оценивается путь движения внутри здания к месту целевого назначения (целевого посещения), а также (при наличии адаптированной или универсальной санитарно-гигиенической зоны) путь движения к санитарно-гигиеническим помещениям. </a:t>
            </a:r>
          </a:p>
          <a:p>
            <a:pPr marL="0" indent="0">
              <a:buNone/>
            </a:pPr>
            <a:r>
              <a:rPr lang="ru-RU" sz="2400" dirty="0"/>
              <a:t>Оцениваются и пути эвакуации</a:t>
            </a:r>
          </a:p>
        </p:txBody>
      </p:sp>
    </p:spTree>
    <p:extLst>
      <p:ext uri="{BB962C8B-B14F-4D97-AF65-F5344CB8AC3E}">
        <p14:creationId xmlns:p14="http://schemas.microsoft.com/office/powerpoint/2010/main" val="4127928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Балконы </a:t>
            </a:r>
            <a:r>
              <a:rPr lang="ru-RU" b="1" dirty="0"/>
              <a:t>и </a:t>
            </a:r>
            <a:r>
              <a:rPr lang="ru-RU" b="1" dirty="0" smtClean="0"/>
              <a:t>лоджии (переходные?)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0072" y="1600200"/>
            <a:ext cx="3816424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ширина </a:t>
            </a:r>
            <a:r>
              <a:rPr lang="ru-RU" dirty="0"/>
              <a:t>не </a:t>
            </a:r>
            <a:r>
              <a:rPr lang="ru-RU" dirty="0" smtClean="0"/>
              <a:t>менее 1,4 м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СП 59.13330</a:t>
            </a:r>
          </a:p>
          <a:p>
            <a:pPr marL="0" indent="0">
              <a:buNone/>
            </a:pPr>
            <a:r>
              <a:rPr lang="ru-RU" dirty="0"/>
              <a:t>Примечание. При наличии свободного пространства от проема балконной двери в каждую сторону не менее 1,2 м, расстояние от ограждения до стены допускается сократить до 1,2 м.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1622"/>
            <a:ext cx="4618856" cy="4942237"/>
          </a:xfrm>
        </p:spPr>
      </p:pic>
    </p:spTree>
    <p:extLst>
      <p:ext uri="{BB962C8B-B14F-4D97-AF65-F5344CB8AC3E}">
        <p14:creationId xmlns:p14="http://schemas.microsoft.com/office/powerpoint/2010/main" val="3220793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Подходы к оборудованию</a:t>
            </a:r>
          </a:p>
        </p:txBody>
      </p:sp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914400" y="4648200"/>
            <a:ext cx="73152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  </a:t>
            </a:r>
            <a:r>
              <a:rPr lang="ru-RU" sz="2400" dirty="0">
                <a:latin typeface="Calibri" pitchFamily="34" charset="0"/>
              </a:rPr>
              <a:t>  </a:t>
            </a:r>
            <a:r>
              <a:rPr lang="ru-RU" sz="2400" dirty="0" smtClean="0">
                <a:latin typeface="Calibri" pitchFamily="34" charset="0"/>
              </a:rPr>
              <a:t>СНиП 35-01</a:t>
            </a:r>
            <a:r>
              <a:rPr lang="ru-RU" sz="2400" dirty="0">
                <a:latin typeface="Calibri" pitchFamily="34" charset="0"/>
              </a:rPr>
              <a:t> 3.18  Подходы к различному оборудованию и мебели должны быть не менее 0,9 м, а при необходимости поворота кресла-коляски на 90° - не менее 1,2 м.</a:t>
            </a:r>
            <a:r>
              <a:rPr lang="ru-RU" dirty="0">
                <a:latin typeface="Calibri" pitchFamily="34" charset="0"/>
              </a:rPr>
              <a:t/>
            </a:r>
            <a:br>
              <a:rPr lang="ru-RU" dirty="0">
                <a:latin typeface="Calibri" pitchFamily="34" charset="0"/>
              </a:rPr>
            </a:br>
            <a:endParaRPr lang="ru-RU" dirty="0">
              <a:latin typeface="Calibri" pitchFamily="34" charset="0"/>
            </a:endParaRPr>
          </a:p>
        </p:txBody>
      </p:sp>
      <p:pic>
        <p:nvPicPr>
          <p:cNvPr id="18435" name="Picture 2" descr="C:\Users\User\Pictures\проход 0,9 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1" y="1162050"/>
            <a:ext cx="31686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Users\User\Pictures\проход 1,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9300" y="1066800"/>
            <a:ext cx="36703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9393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Свободное пространство</a:t>
            </a:r>
            <a:r>
              <a:rPr lang="ru-RU" sz="2700" dirty="0"/>
              <a:t> (около столов, прилавков, настенных приборов, аппаратов и устройств</a:t>
            </a:r>
            <a:r>
              <a:rPr lang="ru-RU" sz="2700" dirty="0" smtClean="0"/>
              <a:t>)</a:t>
            </a:r>
            <a:endParaRPr lang="ru-RU" dirty="0"/>
          </a:p>
        </p:txBody>
      </p:sp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600727" y="5075386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    </a:t>
            </a:r>
            <a:r>
              <a:rPr lang="ru-RU" dirty="0" smtClean="0">
                <a:latin typeface="Calibri" pitchFamily="34" charset="0"/>
              </a:rPr>
              <a:t>СНиП 35-01 </a:t>
            </a:r>
            <a:r>
              <a:rPr lang="ru-RU" dirty="0">
                <a:latin typeface="Calibri" pitchFamily="34" charset="0"/>
              </a:rPr>
              <a:t> </a:t>
            </a:r>
            <a:r>
              <a:rPr lang="ru-RU" sz="2000" dirty="0">
                <a:latin typeface="Calibri" pitchFamily="34" charset="0"/>
              </a:rPr>
              <a:t>3.19  Около столов, прилавков и других мест обслуживания, у настенных приборов, аппаратов и устройств для инвалидов следует предусматривать свободное пространство размерами в плане </a:t>
            </a:r>
            <a:r>
              <a:rPr lang="ru-RU" sz="2000" b="1" dirty="0">
                <a:latin typeface="Calibri" pitchFamily="34" charset="0"/>
              </a:rPr>
              <a:t>не менее 0,9х1,5 м</a:t>
            </a:r>
            <a:r>
              <a:rPr lang="ru-RU" sz="2000" b="1" dirty="0" smtClean="0">
                <a:latin typeface="Calibri" pitchFamily="34" charset="0"/>
              </a:rPr>
              <a:t>.</a:t>
            </a:r>
            <a:endParaRPr lang="ru-RU" b="1" dirty="0">
              <a:latin typeface="Calibri" pitchFamily="34" charset="0"/>
            </a:endParaRPr>
          </a:p>
        </p:txBody>
      </p:sp>
      <p:pic>
        <p:nvPicPr>
          <p:cNvPr id="20483" name="Picture 2" descr="C:\Users\Vera\Pictures\зона обсл 09-1,5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/>
          <a:srcRect t="20804" r="-1127"/>
          <a:stretch/>
        </p:blipFill>
        <p:spPr>
          <a:xfrm>
            <a:off x="600727" y="1844824"/>
            <a:ext cx="4729472" cy="3198421"/>
          </a:xfrm>
        </p:spPr>
      </p:pic>
      <p:pic>
        <p:nvPicPr>
          <p:cNvPr id="20484" name="Рисунок 24" descr="E:\Мои рисунки\обслуж\P1110768.JPG"/>
          <p:cNvPicPr>
            <a:picLocks noGrp="1"/>
          </p:cNvPicPr>
          <p:nvPr>
            <p:ph sz="half" idx="2"/>
          </p:nvPr>
        </p:nvPicPr>
        <p:blipFill>
          <a:blip r:embed="rId3"/>
          <a:srcRect r="15715" b="-2380"/>
          <a:stretch>
            <a:fillRect/>
          </a:stretch>
        </p:blipFill>
        <p:spPr>
          <a:xfrm>
            <a:off x="5562600" y="1524000"/>
            <a:ext cx="2998788" cy="3124200"/>
          </a:xfrm>
        </p:spPr>
      </p:pic>
    </p:spTree>
    <p:extLst>
      <p:ext uri="{BB962C8B-B14F-4D97-AF65-F5344CB8AC3E}">
        <p14:creationId xmlns:p14="http://schemas.microsoft.com/office/powerpoint/2010/main" val="2645236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3357"/>
            <a:ext cx="8229600" cy="1108405"/>
          </a:xfrm>
        </p:spPr>
        <p:txBody>
          <a:bodyPr>
            <a:noAutofit/>
          </a:bodyPr>
          <a:lstStyle/>
          <a:p>
            <a:r>
              <a:rPr lang="ru-RU" sz="3200" dirty="0"/>
              <a:t>Конструктивные элементы и устройства на стенах и других вертикальных </a:t>
            </a:r>
            <a:r>
              <a:rPr lang="ru-RU" sz="3200" dirty="0" smtClean="0"/>
              <a:t>поверхностях</a:t>
            </a:r>
            <a:endParaRPr lang="ru-RU" sz="3200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2862263" y="1337239"/>
            <a:ext cx="6030091" cy="2394983"/>
          </a:xfrm>
          <a:solidFill>
            <a:schemeClr val="bg1"/>
          </a:solidFill>
        </p:spPr>
        <p:txBody>
          <a:bodyPr/>
          <a:lstStyle/>
          <a:p>
            <a:pPr marL="0" indent="12700">
              <a:buNone/>
            </a:pPr>
            <a:r>
              <a:rPr lang="ru-RU" sz="2000" dirty="0" smtClean="0"/>
              <a:t>При обследовании фиксируются выступы на путях движения более 10 см и без ограждения снизу.</a:t>
            </a:r>
          </a:p>
          <a:p>
            <a:pPr marL="0" indent="12700">
              <a:buNone/>
            </a:pPr>
            <a:r>
              <a:rPr lang="ru-RU" sz="2000" dirty="0" smtClean="0"/>
              <a:t>Во время движения трость позволяет слепому распознать препятствия, расположенные в ниже 70см. Препятствия, расположенные на расстоянии выше 70см от пола, выпадают из зоны ее досягаемости. 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52AD2B-7242-4827-99BD-EAE19DE35CF8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6C36E-AF55-4147-8778-78F4B7523BA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6" name="Picture 2" descr="J:\ПИЗ\P12009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736" y="4191000"/>
            <a:ext cx="1666528" cy="2222037"/>
          </a:xfrm>
          <a:prstGeom prst="rect">
            <a:avLst/>
          </a:prstGeom>
          <a:noFill/>
        </p:spPr>
      </p:pic>
      <p:pic>
        <p:nvPicPr>
          <p:cNvPr id="1026" name="Picture 2" descr="C:\Users\User\Pictures\выступы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2481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38983" y="5527457"/>
            <a:ext cx="349607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Выполнение ограждений нависающих элементов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9" t="223" r="3140" b="20102"/>
          <a:stretch/>
        </p:blipFill>
        <p:spPr>
          <a:xfrm rot="5400000">
            <a:off x="2509927" y="3994746"/>
            <a:ext cx="2886264" cy="22071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0072" y="4040660"/>
            <a:ext cx="3466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Выступы выше 2,0 м опасности не представляют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070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Пространство под лестницей</a:t>
            </a:r>
          </a:p>
        </p:txBody>
      </p:sp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461784" y="5013176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     </a:t>
            </a:r>
            <a:r>
              <a:rPr lang="ru-RU" sz="2400" dirty="0">
                <a:latin typeface="Calibri" pitchFamily="34" charset="0"/>
              </a:rPr>
              <a:t>3.20 Под маршем открытой лестницы и другими нависающими элементами внутри здания, имеющими размер в свету по высоте менее 1,9 м, следует устанавливать барьеры, ограждения и т.п.</a:t>
            </a:r>
          </a:p>
        </p:txBody>
      </p:sp>
      <p:pic>
        <p:nvPicPr>
          <p:cNvPr id="26627" name="Рисунок 45" descr="E:\Мои рисунки\пикчи с работы\внутр лестницы\P1170897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688" y="1273240"/>
            <a:ext cx="2592288" cy="2370170"/>
          </a:xfrm>
        </p:spPr>
      </p:pic>
      <p:pic>
        <p:nvPicPr>
          <p:cNvPr id="26628" name="Picture 9" descr="I:\DCIM\123_PANA\P12303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21667" r="3333"/>
          <a:stretch>
            <a:fillRect/>
          </a:stretch>
        </p:blipFill>
        <p:spPr>
          <a:xfrm>
            <a:off x="4932040" y="1212975"/>
            <a:ext cx="2304256" cy="2493961"/>
          </a:xfrm>
        </p:spPr>
      </p:pic>
      <p:sp>
        <p:nvSpPr>
          <p:cNvPr id="2" name="Прямоугольник 1"/>
          <p:cNvSpPr/>
          <p:nvPr/>
        </p:nvSpPr>
        <p:spPr>
          <a:xfrm>
            <a:off x="457200" y="3767894"/>
            <a:ext cx="8383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12700">
              <a:buNone/>
            </a:pPr>
            <a:r>
              <a:rPr lang="ru-RU" sz="2000" dirty="0"/>
              <a:t>То же касается и выступающих элементов, расположенных на уровне </a:t>
            </a:r>
            <a:r>
              <a:rPr lang="ru-RU" sz="2000" dirty="0" smtClean="0"/>
              <a:t>головы ниже 2,0 м, </a:t>
            </a:r>
            <a:r>
              <a:rPr lang="ru-RU" sz="2000" dirty="0"/>
              <a:t>таких как лестницы со свободным пространством под ними, представляющие собой повышенный риск получения травмы.</a:t>
            </a:r>
          </a:p>
        </p:txBody>
      </p:sp>
    </p:spTree>
    <p:extLst>
      <p:ext uri="{BB962C8B-B14F-4D97-AF65-F5344CB8AC3E}">
        <p14:creationId xmlns:p14="http://schemas.microsoft.com/office/powerpoint/2010/main" val="253948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D2E9B4-AE67-4118-AA2F-3645CFA1748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6C36E-AF55-4147-8778-78F4B7523BA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8433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4000" dirty="0" smtClean="0"/>
              <a:t>Места отдыха и ожидания</a:t>
            </a:r>
            <a:endParaRPr lang="en-US" sz="4000" dirty="0" smtClean="0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971800" y="1555860"/>
            <a:ext cx="5715000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Места для отдыха и ожидания для инвалидов рекомендуются  со спинками и подлокотниками и высотой сидения не ниже 45 см.</a:t>
            </a:r>
          </a:p>
          <a:p>
            <a:r>
              <a:rPr lang="ru-RU" dirty="0" smtClean="0">
                <a:latin typeface="Calibri" pitchFamily="34" charset="0"/>
              </a:rPr>
              <a:t>Зона для кресла-коляски - место </a:t>
            </a:r>
            <a:r>
              <a:rPr lang="ru-RU" dirty="0">
                <a:latin typeface="Calibri" pitchFamily="34" charset="0"/>
              </a:rPr>
              <a:t>отдыха или ожидания </a:t>
            </a:r>
            <a:r>
              <a:rPr lang="ru-RU" dirty="0" smtClean="0">
                <a:latin typeface="Calibri" pitchFamily="34" charset="0"/>
              </a:rPr>
              <a:t>для инвалида-колясочника представляет собой свободную от оборудование  и мебели  зону габаритами  0,9 х 1,2м </a:t>
            </a:r>
            <a:r>
              <a:rPr lang="ru-RU" dirty="0">
                <a:latin typeface="Calibri" pitchFamily="34" charset="0"/>
              </a:rPr>
              <a:t>для размещения инвалида на </a:t>
            </a:r>
            <a:r>
              <a:rPr lang="ru-RU" dirty="0" smtClean="0">
                <a:latin typeface="Calibri" pitchFamily="34" charset="0"/>
              </a:rPr>
              <a:t>кресле-коляске.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62200" y="6002338"/>
            <a:ext cx="762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09600" y="5045159"/>
            <a:ext cx="381000" cy="122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Content Placeholder 5" descr="P10400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362" y="3901654"/>
            <a:ext cx="3074479" cy="2305859"/>
          </a:xfrm>
          <a:prstGeom prst="rect">
            <a:avLst/>
          </a:prstGeom>
        </p:spPr>
      </p:pic>
      <p:pic>
        <p:nvPicPr>
          <p:cNvPr id="19" name="Content Placeholder 6" descr="i[6]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621" y="4732077"/>
            <a:ext cx="1447800" cy="1168186"/>
          </a:xfrm>
          <a:prstGeom prst="rect">
            <a:avLst/>
          </a:prstGeom>
        </p:spPr>
      </p:pic>
      <p:pic>
        <p:nvPicPr>
          <p:cNvPr id="20" name="Content Placeholder 7" descr="MSWHGCAF8NOQ7CAH6BI2UCAABTI3TCANN3FT2CAMAZE7XCA0JB7FACA8AVX40CAZPGG25CA47AS6ECAUXMJ2ECAYXFR0OCAXNF1R8CAU7OT32CA7NNBL1CAD04K0UCAU3S2A4CAQ7JSARCAWWSLU0CA1AAC5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4732077"/>
            <a:ext cx="1308911" cy="1087437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6096000" y="4860083"/>
            <a:ext cx="1828800" cy="762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096000" y="4247211"/>
            <a:ext cx="1676400" cy="1143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 descr="C:\Users\User\Pictures\место отдых в коридоре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8" y="1504180"/>
            <a:ext cx="2544005" cy="2121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Покрытие пола: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100736"/>
            <a:ext cx="8219256" cy="202542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ковровые покрытия на путях движения плотно закреплены, особенно на стыках и по границе покрытий;</a:t>
            </a:r>
          </a:p>
          <a:p>
            <a:pPr marL="0" indent="0">
              <a:buNone/>
            </a:pPr>
            <a:r>
              <a:rPr lang="ru-RU" dirty="0"/>
              <a:t>- не допускаются ворсовые ковры с толщиной покрытия (с учетом высоты ворса) - более 0,013 м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41793"/>
            <a:ext cx="3744416" cy="215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81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Запоры и ручки </a:t>
            </a:r>
            <a:br>
              <a:rPr lang="ru-RU" dirty="0" smtClean="0"/>
            </a:br>
            <a:r>
              <a:rPr lang="ru-RU" dirty="0" smtClean="0"/>
              <a:t>в опасные помещения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167844" y="1600201"/>
            <a:ext cx="5518956" cy="40610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    </a:t>
            </a:r>
            <a:r>
              <a:rPr lang="ru-RU" b="1" dirty="0"/>
              <a:t> </a:t>
            </a:r>
            <a:r>
              <a:rPr lang="ru-RU" b="1" dirty="0" smtClean="0"/>
              <a:t>СНиП 35-01 </a:t>
            </a:r>
          </a:p>
          <a:p>
            <a:pPr marL="0" indent="0">
              <a:buNone/>
            </a:pPr>
            <a:r>
              <a:rPr lang="ru-RU" dirty="0" smtClean="0"/>
              <a:t>3.60 </a:t>
            </a:r>
            <a:r>
              <a:rPr lang="ru-RU" dirty="0"/>
              <a:t>На входных дверях в помещения, в которых опасно или категорически запрещено нахождение МГН (бойлерных, </a:t>
            </a:r>
            <a:r>
              <a:rPr lang="ru-RU" dirty="0" err="1"/>
              <a:t>венткамерах</a:t>
            </a:r>
            <a:r>
              <a:rPr lang="ru-RU" dirty="0"/>
              <a:t>, трансформаторных узлах и т.п.), следует устанавливать запоры, исключающие свободное попадание внутрь помещения. Дверные ручки подобных помещений должны иметь </a:t>
            </a:r>
            <a:r>
              <a:rPr lang="ru-RU" dirty="0">
                <a:solidFill>
                  <a:srgbClr val="FF0000"/>
                </a:solidFill>
              </a:rPr>
              <a:t>поверхность с опознавательными знаками или неровностями, ощущаемыми тактильно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http://im3-tub-ru.yandex.net/i?id=1e491023f71047932b5f1bb1d7f8898c-62-144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94" y="1539647"/>
            <a:ext cx="28384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asok.net: Юмор / Хорошо быть электриком (прикольные фото)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60504"/>
            <a:ext cx="2160240" cy="275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5733256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СП 59.13330 это пункт добровольного исполнения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371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*Предупредительные контрастные поверхности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(в требованиях отсутствуют)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179512" y="3635926"/>
            <a:ext cx="368612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itchFamily="34" charset="0"/>
              </a:rPr>
              <a:t>3.21 Участки пола на путях движения на расстоянии 0,6 м перед дверными проемами и входами на лестницы и пандусы, а также перед поворотом коммуникационных путей должны иметь предупредительную рифленую и/или </a:t>
            </a:r>
            <a:r>
              <a:rPr lang="ru-RU" sz="1600" dirty="0">
                <a:solidFill>
                  <a:srgbClr val="FF0000"/>
                </a:solidFill>
                <a:latin typeface="Calibri" pitchFamily="34" charset="0"/>
              </a:rPr>
              <a:t>контрастно окрашенную поверхность</a:t>
            </a:r>
            <a:r>
              <a:rPr lang="ru-RU" sz="1600" dirty="0">
                <a:latin typeface="Calibri" pitchFamily="34" charset="0"/>
              </a:rPr>
              <a:t>, допускается предусматривать световые маячки</a:t>
            </a:r>
            <a:r>
              <a:rPr lang="ru-RU" dirty="0">
                <a:latin typeface="Calibri" pitchFamily="34" charset="0"/>
              </a:rPr>
              <a:t>.</a:t>
            </a: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/>
          <a:srcRect l="-1" t="11451" r="-637"/>
          <a:stretch/>
        </p:blipFill>
        <p:spPr>
          <a:xfrm>
            <a:off x="7020272" y="3615477"/>
            <a:ext cx="1955470" cy="2533114"/>
          </a:xfrm>
        </p:spPr>
      </p:pic>
      <p:pic>
        <p:nvPicPr>
          <p:cNvPr id="27653" name="Picture 2" descr="J:\объекты фото\рошаль\контрастная зона открывания двер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7532" y="1210125"/>
            <a:ext cx="1730079" cy="230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J:\работа\Мои рисунки2\коридоры\P11303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43" y="1368861"/>
            <a:ext cx="284479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Pictures\такт в библ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203" y="3962603"/>
            <a:ext cx="2910591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26" y="1188582"/>
            <a:ext cx="2645664" cy="224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62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Поручни в коридорах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>(в требованиях отсутствуют)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074" name="Picture 2" descr="C:\Users\User\Pictures\поручни\P100054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443" r="-1287"/>
          <a:stretch/>
        </p:blipFill>
        <p:spPr bwMode="auto">
          <a:xfrm>
            <a:off x="3214228" y="4199288"/>
            <a:ext cx="1797716" cy="19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Pictures\поручни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9172"/>
            <a:ext cx="2765483" cy="381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J:\работа\Мои рисунки2\поручни\P11505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t="28413" r="5556" b="28413"/>
          <a:stretch>
            <a:fillRect/>
          </a:stretch>
        </p:blipFill>
        <p:spPr bwMode="auto">
          <a:xfrm>
            <a:off x="3103014" y="1549956"/>
            <a:ext cx="3312368" cy="263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cdn.stpulscen.ru/system/images/product/026/015/178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015" y="3445393"/>
            <a:ext cx="2480428" cy="264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dn.stpulscen.ru/system/images/product/026/014/990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051" y="1862065"/>
            <a:ext cx="1962169" cy="130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787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69227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Из </a:t>
            </a:r>
            <a:r>
              <a:rPr lang="ru-RU" sz="3100" b="1" smtClean="0"/>
              <a:t>ФЗ «О </a:t>
            </a:r>
            <a:r>
              <a:rPr lang="ru-RU" sz="3100" b="1" dirty="0" smtClean="0"/>
              <a:t>социальной защите инвалидов в РФ» </a:t>
            </a:r>
            <a:br>
              <a:rPr lang="ru-RU" sz="3100" b="1" dirty="0" smtClean="0"/>
            </a:br>
            <a:r>
              <a:rPr lang="ru-RU" sz="3100" b="1" dirty="0" smtClean="0"/>
              <a:t>ст. 15 Обеспечение беспрепятственного доступа инвалидов к объектам социальной, инженерной и транспортной инфраструктур</a:t>
            </a:r>
            <a:endParaRPr lang="ru-RU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28650" y="2362199"/>
            <a:ext cx="7886700" cy="38147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dirty="0" smtClean="0"/>
              <a:t>Федеральные органы государственной власти, органы гос. Власти субъектов РФ, органы местного самоуправления … </a:t>
            </a:r>
            <a:r>
              <a:rPr lang="ru-RU" sz="2800" smtClean="0"/>
              <a:t>, организации …. обеспечивают </a:t>
            </a:r>
            <a:r>
              <a:rPr lang="ru-RU" sz="2800" dirty="0" smtClean="0"/>
              <a:t>инвалидам…</a:t>
            </a:r>
          </a:p>
          <a:p>
            <a:pPr marL="0" indent="0">
              <a:buNone/>
            </a:pPr>
            <a:r>
              <a:rPr lang="ru-RU" sz="2800" dirty="0" smtClean="0"/>
              <a:t>..</a:t>
            </a:r>
          </a:p>
          <a:p>
            <a:pPr marL="0" indent="0">
              <a:buNone/>
            </a:pPr>
            <a:r>
              <a:rPr lang="ru-RU" sz="2800" dirty="0" smtClean="0"/>
              <a:t>3) возможность </a:t>
            </a:r>
            <a:r>
              <a:rPr lang="ru-RU" sz="2800" b="1" dirty="0" smtClean="0"/>
              <a:t>самостоятельного передвижения </a:t>
            </a:r>
            <a:r>
              <a:rPr lang="ru-RU" sz="2800" dirty="0" smtClean="0"/>
              <a:t>по территории, на которой расположены объекты …, входа на такие объекты и выхода из них …..</a:t>
            </a:r>
          </a:p>
          <a:p>
            <a:pPr marL="0" indent="0">
              <a:buNone/>
            </a:pPr>
            <a:r>
              <a:rPr lang="ru-RU" sz="2800" dirty="0" smtClean="0"/>
              <a:t>4) </a:t>
            </a:r>
            <a:r>
              <a:rPr lang="ru-RU" sz="2800" b="1" dirty="0" smtClean="0"/>
              <a:t>сопровождение инвалидов</a:t>
            </a:r>
            <a:r>
              <a:rPr lang="ru-RU" sz="2800" dirty="0" smtClean="0"/>
              <a:t>, имеющих стойкие расстройства функции зрения и самостоятельного передвижения, и оказание им помощи на объектах социальной., инженерной и транспортной инфраструктур;</a:t>
            </a:r>
            <a:endParaRPr lang="ru-RU" sz="2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4FB5-913F-49AB-A6A0-A01E9F3F67F6}" type="datetime1">
              <a:rPr lang="en-US" smtClean="0"/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Осиновская Дирекция ДСЗН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41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1622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Лестница </a:t>
            </a:r>
            <a:br>
              <a:rPr lang="ru-RU" sz="3600" dirty="0" smtClean="0"/>
            </a:br>
            <a:r>
              <a:rPr lang="ru-RU" sz="3600" dirty="0" smtClean="0"/>
              <a:t>на уровень первого этажа, на перепадах высот, междуэтажная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77E66D-355B-4F54-984F-9FCF983FDA0E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001C3F-6347-4F55-9B00-14F6743168B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6387" name="Picture 3" descr="J:\работа\Мои рисунки2\лестницы внутр\конт ступ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 r="7205"/>
          <a:stretch/>
        </p:blipFill>
        <p:spPr bwMode="auto">
          <a:xfrm>
            <a:off x="6021354" y="1956034"/>
            <a:ext cx="2811809" cy="20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595207"/>
            <a:ext cx="8077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n-lt"/>
              </a:rPr>
              <a:t>Все </a:t>
            </a:r>
            <a:r>
              <a:rPr lang="ru-RU" sz="2400" dirty="0" smtClean="0">
                <a:latin typeface="+mn-lt"/>
              </a:rPr>
              <a:t>требования к лестницам </a:t>
            </a:r>
            <a:r>
              <a:rPr lang="ru-RU" sz="2400" dirty="0" smtClean="0">
                <a:latin typeface="+mn-lt"/>
              </a:rPr>
              <a:t>уже рассмотрены в разделе </a:t>
            </a:r>
            <a:r>
              <a:rPr lang="ru-RU" altLang="ru-RU" sz="2400" b="1" dirty="0"/>
              <a:t>Вход (входы) в здание </a:t>
            </a:r>
            <a:endParaRPr lang="ru-RU" altLang="ru-RU" sz="2400" b="1" dirty="0" smtClean="0"/>
          </a:p>
          <a:p>
            <a:r>
              <a:rPr lang="ru-RU" sz="2400" dirty="0" smtClean="0">
                <a:latin typeface="+mn-lt"/>
              </a:rPr>
              <a:t>При наличии доступного для инвалидов лифта нарушения требований на межэтажной лестнице допустимо не учитывать</a:t>
            </a:r>
            <a:endParaRPr lang="ru-RU" sz="2400" dirty="0">
              <a:latin typeface="+mn-lt"/>
            </a:endParaRPr>
          </a:p>
        </p:txBody>
      </p:sp>
      <p:pic>
        <p:nvPicPr>
          <p:cNvPr id="11" name="Объект 1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8" t="16357" r="1298" b="-16357"/>
          <a:stretch/>
        </p:blipFill>
        <p:spPr>
          <a:xfrm>
            <a:off x="3536838" y="1984599"/>
            <a:ext cx="2069173" cy="2760136"/>
          </a:xfrm>
        </p:spPr>
      </p:pic>
      <p:pic>
        <p:nvPicPr>
          <p:cNvPr id="13" name="Picture 2" descr="J:\объекты фото\театры все\театры 2\Фоменко\P11309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20158" y="1984599"/>
            <a:ext cx="2722418" cy="221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Непрерывность поручней </a:t>
            </a:r>
            <a:br>
              <a:rPr lang="ru-RU" dirty="0" smtClean="0"/>
            </a:br>
            <a:r>
              <a:rPr lang="ru-RU" dirty="0" smtClean="0"/>
              <a:t>на лестнице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22070" y="5419814"/>
            <a:ext cx="54823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3.32 </a:t>
            </a:r>
            <a:r>
              <a:rPr lang="ru-RU" sz="2000" dirty="0" smtClean="0"/>
              <a:t>Поручень </a:t>
            </a:r>
            <a:r>
              <a:rPr lang="ru-RU" sz="2000" dirty="0"/>
              <a:t>перил </a:t>
            </a:r>
            <a:r>
              <a:rPr lang="ru-RU" sz="2000" b="1" dirty="0"/>
              <a:t>с внутренней стороны </a:t>
            </a:r>
            <a:r>
              <a:rPr lang="ru-RU" sz="2000" dirty="0"/>
              <a:t>лестницы должен быть непрерывным по всей ее высоте. Завершающие части поручня должны быть длиннее марша или наклонной части пандуса на 0,3 м.</a:t>
            </a:r>
          </a:p>
        </p:txBody>
      </p:sp>
      <p:pic>
        <p:nvPicPr>
          <p:cNvPr id="6" name="Picture 1" descr="J:\работа\Мои рисунки2\поручни\P1070945.JPG"/>
          <p:cNvPicPr/>
          <p:nvPr/>
        </p:nvPicPr>
        <p:blipFill rotWithShape="1">
          <a:blip r:embed="rId2" cstate="print"/>
          <a:srcRect t="15407"/>
          <a:stretch/>
        </p:blipFill>
        <p:spPr bwMode="auto">
          <a:xfrm>
            <a:off x="683568" y="1417638"/>
            <a:ext cx="2438502" cy="2554295"/>
          </a:xfrm>
          <a:prstGeom prst="rect">
            <a:avLst/>
          </a:prstGeom>
          <a:noFill/>
        </p:spPr>
      </p:pic>
      <p:pic>
        <p:nvPicPr>
          <p:cNvPr id="4098" name="Picture 2" descr="C:\Users\User\Pictures\лестницы\P12507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022" y="1603754"/>
            <a:ext cx="2691017" cy="35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Рисунок 68" descr="Z:\1-ПРОЕКТЫ\АКТУАЛИЗИРОВАННЫЙ СПРАВОЧНИК\КАРТИНКИ ПРАВКА JPG\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39" y="1947025"/>
            <a:ext cx="2804343" cy="294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3"/>
          <a:stretch/>
        </p:blipFill>
        <p:spPr bwMode="auto">
          <a:xfrm>
            <a:off x="659322" y="4240257"/>
            <a:ext cx="2184485" cy="3005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3049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6ADFE5-E346-40FE-AFC4-30D56F92E032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6C36E-AF55-4147-8778-78F4B7523BA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2529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mtClean="0"/>
              <a:t>Поручни с двух сторон</a:t>
            </a:r>
            <a:endParaRPr lang="en-US" smtClean="0"/>
          </a:p>
        </p:txBody>
      </p:sp>
      <p:sp>
        <p:nvSpPr>
          <p:cNvPr id="22530" name="Content Placeholder 3"/>
          <p:cNvSpPr>
            <a:spLocks noGrp="1"/>
          </p:cNvSpPr>
          <p:nvPr>
            <p:ph sz="half" idx="4294967295"/>
          </p:nvPr>
        </p:nvSpPr>
        <p:spPr>
          <a:xfrm>
            <a:off x="261383" y="1143000"/>
            <a:ext cx="8882618" cy="4267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При ширине лестниц менее 1,3 м второй поручень не устанавливается по нормативам пожарной безопасности к путям эвакуации.  Допустимо отсутствие поручней на лестнице из трех ступеней. </a:t>
            </a:r>
            <a:endParaRPr lang="en-US" sz="20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000" dirty="0" smtClean="0"/>
              <a:t>Необходимо крепить поручни на таком расстоянии от стены и таким образом располагать опорную конструкцию, чтобы обеспечить непрерывность движения и избежать удара руки об опорную часть конструкции.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8"/>
          <a:stretch/>
        </p:blipFill>
        <p:spPr bwMode="auto">
          <a:xfrm>
            <a:off x="432012" y="3191673"/>
            <a:ext cx="2834198" cy="235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91000" y="1219200"/>
            <a:ext cx="472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" name="Picture 2" descr="C:\Documents and Settings\ВасильевС\Рабочий стол\Управы после 30 апреля\Лефортово\Проверенные ДСЗН 3\24.04.13\2-й кабельный пр.д.1 Альянс\фото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6654" y="3195965"/>
            <a:ext cx="1814708" cy="241961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0" name="TextBox 9"/>
          <p:cNvSpPr txBox="1"/>
          <p:nvPr/>
        </p:nvSpPr>
        <p:spPr>
          <a:xfrm>
            <a:off x="266472" y="5769743"/>
            <a:ext cx="864892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</a:rPr>
              <a:t>Установка поручней, второго поручня, выполнение горизонтальных завершений. Замена поручней из-за несоответствия по диаметру, способу крепления.</a:t>
            </a:r>
            <a:endParaRPr lang="ru-RU" dirty="0">
              <a:latin typeface="+mn-lt"/>
            </a:endParaRPr>
          </a:p>
        </p:txBody>
      </p:sp>
      <p:pic>
        <p:nvPicPr>
          <p:cNvPr id="3074" name="Picture 2" descr="C:\Users\User\Pictures\лестницы\P12405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t="22291" r="27244" b="-103"/>
          <a:stretch/>
        </p:blipFill>
        <p:spPr bwMode="auto">
          <a:xfrm>
            <a:off x="5943101" y="3195965"/>
            <a:ext cx="2517331" cy="251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4008" y="491810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Завершения поручня за пределами марша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err="1" smtClean="0"/>
              <a:t>Нетравмирующие</a:t>
            </a:r>
            <a:r>
              <a:rPr lang="ru-RU" sz="3200" dirty="0" smtClean="0"/>
              <a:t> окончания</a:t>
            </a:r>
            <a:endParaRPr lang="ru-RU" sz="3200" dirty="0"/>
          </a:p>
        </p:txBody>
      </p:sp>
      <p:pic>
        <p:nvPicPr>
          <p:cNvPr id="1027" name="Picture 3" descr="C:\Users\Astra\Pictures\лестницы\P112072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2971800" cy="2228850"/>
          </a:xfrm>
          <a:prstGeom prst="rect">
            <a:avLst/>
          </a:prstGeom>
          <a:noFill/>
        </p:spPr>
      </p:pic>
      <p:pic>
        <p:nvPicPr>
          <p:cNvPr id="7" name="Content Placeholder 12" descr="поручни с поворотом.JPG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20" y="1966551"/>
            <a:ext cx="1800200" cy="3694697"/>
          </a:xfrm>
        </p:spPr>
      </p:pic>
      <p:pic>
        <p:nvPicPr>
          <p:cNvPr id="1028" name="Picture 4" descr="J:\объекты фото\театры все\театры 2\театры 2\Опера\P1110440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66360"/>
            <a:ext cx="2916767" cy="2187575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DEAF6A-E5B5-4917-B384-9367C6853FFB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448F1-DB85-4C22-A410-4EDB1745D2C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050" name="Picture 2" descr="C:\Users\User\Pictures\лестницы\P12405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16832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14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Рельефные </a:t>
            </a:r>
            <a:r>
              <a:rPr lang="ru-RU" sz="4000" dirty="0"/>
              <a:t>обозначения этажей</a:t>
            </a:r>
            <a:endParaRPr lang="ru-RU" dirty="0"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340768"/>
            <a:ext cx="2997910" cy="2248432"/>
          </a:xfr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BBFB80-D244-4803-A7DC-805EF6E7C6DB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448F1-DB85-4C22-A410-4EDB1745D2C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3873" y="4827482"/>
            <a:ext cx="7884368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СНиП 35-01</a:t>
            </a:r>
          </a:p>
          <a:p>
            <a:r>
              <a:rPr lang="ru-RU" b="1" dirty="0" smtClean="0"/>
              <a:t>3.33</a:t>
            </a:r>
            <a:r>
              <a:rPr lang="ru-RU" dirty="0" smtClean="0"/>
              <a:t> На </a:t>
            </a:r>
            <a:r>
              <a:rPr lang="ru-RU" b="1" dirty="0" smtClean="0"/>
              <a:t>верхней или боковой, внешней по отношению </a:t>
            </a:r>
            <a:r>
              <a:rPr lang="ru-RU" dirty="0" smtClean="0"/>
              <a:t>к маршу, поверхности поручней перил должны предусматриваться рельефные обозначения этажей. Размеры цифр должны быть, не менее, м: ширина—0,01, высота—0,015, высота рельефа цифры — не менее 0,002 м.</a:t>
            </a:r>
            <a:endParaRPr lang="ru-RU" dirty="0"/>
          </a:p>
        </p:txBody>
      </p:sp>
      <p:pic>
        <p:nvPicPr>
          <p:cNvPr id="1026" name="Picture 2" descr="J:\работа\Мои рисунки2\пикчи с работы\средства инф\такт на поручнях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8759"/>
            <a:ext cx="2212241" cy="165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C:\Users\User\Pictures\P1240536.JPG"/>
          <p:cNvPicPr>
            <a:picLocks noGrp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3" r="23872" b="4730"/>
          <a:stretch>
            <a:fillRect/>
          </a:stretch>
        </p:blipFill>
        <p:spPr bwMode="auto">
          <a:xfrm>
            <a:off x="6084168" y="1340768"/>
            <a:ext cx="2016224" cy="219689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6" name="Рисунок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01438"/>
            <a:ext cx="1682608" cy="1813806"/>
          </a:xfrm>
          <a:prstGeom prst="rect">
            <a:avLst/>
          </a:prstGeom>
          <a:noFill/>
        </p:spPr>
      </p:pic>
      <p:pic>
        <p:nvPicPr>
          <p:cNvPr id="17410" name="Picture 2" descr="C:\Users\User\Pictures\тактильные таблички\указатели такт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8" y="3475556"/>
            <a:ext cx="232187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9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Маркировка ступеней </a:t>
            </a:r>
            <a:br>
              <a:rPr lang="ru-RU" dirty="0" smtClean="0"/>
            </a:br>
            <a:r>
              <a:rPr lang="ru-RU" sz="3600" dirty="0" smtClean="0"/>
              <a:t>(отсутствует в требованиях)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204305" y="5419121"/>
            <a:ext cx="6745236" cy="96897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  <a:defRPr/>
            </a:pPr>
            <a:r>
              <a:rPr lang="ru-RU" altLang="ru-RU" sz="2000" dirty="0"/>
              <a:t>СП 35-101-2001  4.15. Рекомендуется, если это не противоречит концепции проекта и если по специфике требований для жилого, общественного или производственного здания не требуется иная окраска, выделять:</a:t>
            </a:r>
          </a:p>
          <a:p>
            <a:pPr marL="0" indent="0">
              <a:buNone/>
              <a:defRPr/>
            </a:pPr>
            <a:r>
              <a:rPr lang="ru-RU" altLang="ru-RU" sz="2000" dirty="0"/>
              <a:t>- желтым цветом - …</a:t>
            </a:r>
            <a:r>
              <a:rPr lang="ru-RU" altLang="ru-RU" sz="2000" b="1" dirty="0"/>
              <a:t>первую и последнюю </a:t>
            </a:r>
            <a:r>
              <a:rPr lang="ru-RU" altLang="ru-RU" sz="2000" dirty="0"/>
              <a:t>ступени лестницы.</a:t>
            </a:r>
          </a:p>
          <a:p>
            <a:pPr marL="0" indent="0">
              <a:buNone/>
              <a:defRPr/>
            </a:pPr>
            <a:r>
              <a:rPr lang="ru-RU" altLang="ru-RU" sz="2000" dirty="0"/>
              <a:t>Применение этих приемов не должно разрушать общее художественное решение интерьеров и фасадов.</a:t>
            </a:r>
          </a:p>
          <a:p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9FD2E8-A19A-4EB0-AC73-98501305E006}" type="datetime1">
              <a:rPr lang="en-US" smtClean="0"/>
              <a:pPr>
                <a:defRPr/>
              </a:pPr>
              <a:t>3/11/2015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DA64C7-DDD7-4A93-93E2-5B23B4774AF2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10" name="Picture 19" descr="G:\DCIM\124_PANA\P1240277.JPG"/>
          <p:cNvPicPr/>
          <p:nvPr/>
        </p:nvPicPr>
        <p:blipFill rotWithShape="1">
          <a:blip r:embed="rId2" cstate="print"/>
          <a:srcRect l="57569" t="48240" r="-7290" b="-1051"/>
          <a:stretch/>
        </p:blipFill>
        <p:spPr bwMode="auto">
          <a:xfrm>
            <a:off x="3182276" y="1417638"/>
            <a:ext cx="1584176" cy="217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J:\работа\Мои рисунки2\лестницы внутр\музей пергамон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r="4292"/>
          <a:stretch/>
        </p:blipFill>
        <p:spPr bwMode="auto">
          <a:xfrm>
            <a:off x="5040168" y="1441131"/>
            <a:ext cx="1732679" cy="224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Pictures\лестницы\P12303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566" y="2593634"/>
            <a:ext cx="1871446" cy="140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:\работа\объекты фото\ЦМОМ\P11802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4"/>
          <a:stretch/>
        </p:blipFill>
        <p:spPr bwMode="auto">
          <a:xfrm>
            <a:off x="411017" y="1548199"/>
            <a:ext cx="2340798" cy="161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J:\работа\заграница\Центральный вокзал\IMG_18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902" r="1"/>
          <a:stretch/>
        </p:blipFill>
        <p:spPr bwMode="auto">
          <a:xfrm>
            <a:off x="7152031" y="1004563"/>
            <a:ext cx="1713568" cy="142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User\Pictures\подступенок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070" y="4039328"/>
            <a:ext cx="16002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G:\путешествия\Испания\100MSDCF\DSC021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rcRect r="10417" b="1774"/>
          <a:stretch>
            <a:fillRect/>
          </a:stretch>
        </p:blipFill>
        <p:spPr bwMode="auto">
          <a:xfrm>
            <a:off x="340562" y="3346324"/>
            <a:ext cx="2453851" cy="1787882"/>
          </a:xfrm>
          <a:prstGeom prst="rect">
            <a:avLst/>
          </a:prstGeom>
          <a:noFill/>
        </p:spPr>
      </p:pic>
      <p:pic>
        <p:nvPicPr>
          <p:cNvPr id="14" name="Picture 2" descr="E:\Мои рисунки\пикчи с работы\внутр лестницы\P100083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4997" y="3755453"/>
            <a:ext cx="2094960" cy="157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tent Placeholder 2" descr="I:\DCIM\123_PANA\P123026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2" r="3830"/>
          <a:stretch/>
        </p:blipFill>
        <p:spPr>
          <a:xfrm>
            <a:off x="5217407" y="4012880"/>
            <a:ext cx="1732134" cy="1334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0150" y="413667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недопустимо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0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Пандус </a:t>
            </a:r>
            <a:r>
              <a:rPr lang="ru-RU" sz="3600" b="1" dirty="0"/>
              <a:t>(внутри здания)</a:t>
            </a:r>
            <a:endParaRPr lang="ru-RU" sz="3600" dirty="0"/>
          </a:p>
        </p:txBody>
      </p:sp>
      <p:pic>
        <p:nvPicPr>
          <p:cNvPr id="10" name="Picture 10" descr="внутр пандус.JPG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3826"/>
            <a:ext cx="3185864" cy="238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3581400" y="1196752"/>
            <a:ext cx="5105400" cy="238464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altLang="ru-RU" sz="2400" dirty="0"/>
              <a:t>Требования по ширине марша, уклону, разворотным площадкам вверху и внизу, опорным поручням такие же, как для наружных </a:t>
            </a:r>
            <a:r>
              <a:rPr lang="ru-RU" altLang="ru-RU" sz="2400" dirty="0" smtClean="0"/>
              <a:t>пандусов.</a:t>
            </a:r>
          </a:p>
          <a:p>
            <a:pPr marL="0" indent="0">
              <a:buNone/>
            </a:pPr>
            <a:r>
              <a:rPr lang="ru-RU" altLang="ru-RU" sz="2400" dirty="0" smtClean="0"/>
              <a:t>Москва: при условной доступности допустим уклон не более 20% (1:5), учитывая, что эти пандусы имеют в основном небольшую высоту подъема и сухую поверхность. </a:t>
            </a:r>
            <a:endParaRPr lang="ru-RU" altLang="ru-RU" sz="2400" dirty="0"/>
          </a:p>
          <a:p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2D8F7C-D3FD-45B7-B673-8D7CB60E4B83}" type="datetime1">
              <a:rPr lang="en-US" smtClean="0"/>
              <a:pPr>
                <a:defRPr/>
              </a:pPr>
              <a:t>3/11/2015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DA64C7-DDD7-4A93-93E2-5B23B4774AF2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1026" name="Picture 2" descr="G:\работа\объекты фото\Панду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05064"/>
            <a:ext cx="3384376" cy="2256251"/>
          </a:xfrm>
          <a:prstGeom prst="rect">
            <a:avLst/>
          </a:prstGeom>
          <a:noFill/>
        </p:spPr>
      </p:pic>
      <p:pic>
        <p:nvPicPr>
          <p:cNvPr id="11" name="Picture 2" descr="J:\работа\Мои рисунки2\пандусы\Внутр пандусы\P12300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53606"/>
            <a:ext cx="3475625" cy="260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485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Пандус переносной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251520" y="1101489"/>
            <a:ext cx="8486640" cy="28627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smtClean="0"/>
              <a:t>Доступность при использовании переносного пандуса </a:t>
            </a:r>
            <a:r>
              <a:rPr lang="ru-RU" sz="2200" b="1" dirty="0" smtClean="0"/>
              <a:t>условная.</a:t>
            </a:r>
          </a:p>
          <a:p>
            <a:pPr marL="0" indent="0">
              <a:buNone/>
            </a:pPr>
            <a:r>
              <a:rPr lang="ru-RU" sz="2200" dirty="0" smtClean="0"/>
              <a:t>Переносные </a:t>
            </a:r>
            <a:r>
              <a:rPr lang="ru-RU" sz="2200" dirty="0"/>
              <a:t>пандусы устанавливаются по требованию специально для инвалида на кресле-коляске. </a:t>
            </a:r>
            <a:r>
              <a:rPr lang="ru-RU" sz="2200" dirty="0" smtClean="0"/>
              <a:t>На </a:t>
            </a:r>
            <a:r>
              <a:rPr lang="ru-RU" sz="2200" dirty="0"/>
              <a:t>видном месте должно быть размещено объявление о предоставлении этой услуги и способ вызова сотрудника для установки пандуса и оказания помощи. </a:t>
            </a:r>
            <a:r>
              <a:rPr lang="ru-RU" sz="2200" dirty="0" smtClean="0"/>
              <a:t>Персонал </a:t>
            </a:r>
            <a:r>
              <a:rPr lang="ru-RU" sz="2200" dirty="0"/>
              <a:t>объекта должен быть обучен правилам оказания помощи при подъеме по такому пандусу. </a:t>
            </a:r>
            <a:endParaRPr lang="ru-RU" sz="2200" dirty="0" smtClean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9FD2E8-A19A-4EB0-AC73-98501305E006}" type="datetime1">
              <a:rPr lang="en-US" smtClean="0"/>
              <a:pPr>
                <a:defRPr/>
              </a:pPr>
              <a:t>3/11/2015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DA64C7-DDD7-4A93-93E2-5B23B4774AF2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5122" name="Picture 2" descr="J:\работа\объекты фото\театры все\театры 1\Новый манеж\P11209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7" t="26082" r="13335" b="10853"/>
          <a:stretch/>
        </p:blipFill>
        <p:spPr bwMode="auto">
          <a:xfrm>
            <a:off x="683568" y="4219188"/>
            <a:ext cx="2588875" cy="202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все фото с фотика\фото июнь14\P10101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/>
          <a:stretch/>
        </p:blipFill>
        <p:spPr bwMode="auto">
          <a:xfrm>
            <a:off x="6684360" y="3429000"/>
            <a:ext cx="2044606" cy="30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все фото с фотика\фото июнь14\P10101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50389" b="14113"/>
          <a:stretch/>
        </p:blipFill>
        <p:spPr bwMode="auto">
          <a:xfrm>
            <a:off x="3458954" y="4219188"/>
            <a:ext cx="316505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201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каких зданиях ставят лифты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400" b="1" dirty="0" smtClean="0">
                <a:solidFill>
                  <a:srgbClr val="FF0000"/>
                </a:solidFill>
              </a:rPr>
              <a:t>ДВА ЭТАЖА</a:t>
            </a:r>
          </a:p>
          <a:p>
            <a:pPr marL="0" indent="0">
              <a:buNone/>
            </a:pPr>
            <a:r>
              <a:rPr lang="ru-RU" sz="3400" b="1" dirty="0" smtClean="0"/>
              <a:t>СНиП 35-01</a:t>
            </a:r>
          </a:p>
          <a:p>
            <a:pPr marL="0" indent="0">
              <a:buNone/>
            </a:pPr>
            <a:r>
              <a:rPr lang="ru-RU" sz="3400" dirty="0" smtClean="0"/>
              <a:t>3.34 </a:t>
            </a:r>
            <a:r>
              <a:rPr lang="ru-RU" sz="3400" dirty="0"/>
              <a:t>Здания следует оборудовать пассажирскими лифтами или подъемными платформами в случае размещения помещений, посещаемых инвалидами на креслах-колясках, </a:t>
            </a:r>
            <a:r>
              <a:rPr lang="ru-RU" sz="3400" dirty="0">
                <a:solidFill>
                  <a:srgbClr val="FF0000"/>
                </a:solidFill>
              </a:rPr>
              <a:t>на этажах выше </a:t>
            </a:r>
            <a:r>
              <a:rPr lang="ru-RU" sz="3400" dirty="0"/>
              <a:t>или ниже этажа основного входа в здание (</a:t>
            </a:r>
            <a:r>
              <a:rPr lang="ru-RU" sz="3400" dirty="0">
                <a:solidFill>
                  <a:srgbClr val="FF0000"/>
                </a:solidFill>
              </a:rPr>
              <a:t>первого этажа</a:t>
            </a:r>
            <a:r>
              <a:rPr lang="ru-RU" sz="3400" dirty="0"/>
              <a:t>). Выбор способа подъема инвалидов и возможность дублирования этих способов подъема устанавливаются в проектном </a:t>
            </a:r>
            <a:r>
              <a:rPr lang="ru-RU" sz="3400" dirty="0" smtClean="0"/>
              <a:t>ре</a:t>
            </a:r>
            <a:r>
              <a:rPr lang="ru-RU" sz="3400" dirty="0"/>
              <a:t>шении</a:t>
            </a:r>
          </a:p>
          <a:p>
            <a:pPr marL="0" indent="0">
              <a:buNone/>
            </a:pPr>
            <a:r>
              <a:rPr lang="ru-RU" sz="3400" b="1" dirty="0" smtClean="0">
                <a:solidFill>
                  <a:srgbClr val="FF0000"/>
                </a:solidFill>
              </a:rPr>
              <a:t>ТРИ ЭТАЖА</a:t>
            </a:r>
          </a:p>
          <a:p>
            <a:pPr marL="0" indent="0">
              <a:buNone/>
            </a:pPr>
            <a:r>
              <a:rPr lang="ru-RU" sz="3400" b="1" dirty="0" smtClean="0"/>
              <a:t>СП 118.13330</a:t>
            </a:r>
          </a:p>
          <a:p>
            <a:pPr marL="0" indent="0">
              <a:buNone/>
            </a:pPr>
            <a:r>
              <a:rPr lang="ru-RU" sz="3400" dirty="0"/>
              <a:t>4.11. Пассажирские лифты предусматриваются:</a:t>
            </a:r>
          </a:p>
          <a:p>
            <a:pPr marL="0" indent="0">
              <a:buNone/>
            </a:pPr>
            <a:r>
              <a:rPr lang="ru-RU" sz="3400" dirty="0"/>
              <a:t>во вновь проектируемых общественных зданиях - при отметке пола верхнего этажа </a:t>
            </a:r>
            <a:r>
              <a:rPr lang="ru-RU" sz="3400" dirty="0">
                <a:solidFill>
                  <a:srgbClr val="FF0000"/>
                </a:solidFill>
              </a:rPr>
              <a:t>9,9 м</a:t>
            </a:r>
            <a:r>
              <a:rPr lang="ru-RU" sz="3400" dirty="0"/>
              <a:t> и более от уровня первого этажа;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0250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Лифт пассажирский, </a:t>
            </a:r>
            <a:br>
              <a:rPr lang="ru-RU" dirty="0" smtClean="0"/>
            </a:br>
            <a:r>
              <a:rPr lang="ru-RU" dirty="0" smtClean="0"/>
              <a:t>доступный для инвалидов</a:t>
            </a:r>
            <a:endParaRPr lang="ru-RU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5A83BE-22C4-4C0E-B1EB-AF82CEC705AC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9CB4E-039A-42C4-A850-433E44303A0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8434" name="Picture 2" descr="C:\Users\User\Pictures\лифт один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7838"/>
            <a:ext cx="645247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G:\DCIM\124_PANA\P12402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0539" y="2276872"/>
            <a:ext cx="272626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Критерий частичной доступности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При условной доступности (ДУ) на путях движения не соблюдены требования нормативов и требуется оказание помощи персоналом.</a:t>
            </a:r>
          </a:p>
          <a:p>
            <a:pPr marL="0" indent="0">
              <a:buNone/>
            </a:pPr>
            <a:r>
              <a:rPr lang="ru-RU" dirty="0" smtClean="0"/>
              <a:t>При </a:t>
            </a:r>
            <a:r>
              <a:rPr lang="ru-RU" dirty="0" smtClean="0"/>
              <a:t>частичной доступности (ЧД) на объекте</a:t>
            </a:r>
          </a:p>
          <a:p>
            <a:pPr marL="0" indent="0">
              <a:buNone/>
            </a:pPr>
            <a:r>
              <a:rPr lang="ru-RU" dirty="0" smtClean="0"/>
              <a:t>обустроены </a:t>
            </a:r>
            <a:r>
              <a:rPr lang="ru-RU" dirty="0"/>
              <a:t>специально выделенные пути </a:t>
            </a:r>
            <a:r>
              <a:rPr lang="ru-RU" dirty="0" smtClean="0"/>
              <a:t>к местам обслуживания </a:t>
            </a:r>
            <a:r>
              <a:rPr lang="ru-RU" dirty="0"/>
              <a:t>маломобильных граждан варианту «Б»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16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ru-RU" sz="2800" dirty="0" smtClean="0"/>
              <a:t>Габариты кабины. Ширина дверного проема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>
          <a:xfrm>
            <a:off x="457201" y="883694"/>
            <a:ext cx="8096480" cy="204125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  </a:t>
            </a:r>
            <a:r>
              <a:rPr lang="ru-RU" sz="1800" b="1" dirty="0"/>
              <a:t>Технический регламент о безопасности лифтов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11</a:t>
            </a:r>
            <a:r>
              <a:rPr lang="ru-RU" sz="1800" dirty="0"/>
              <a:t>. Ширина дверного проема кабины лифта и шахты в свету должна быть не менее 800 мм. </a:t>
            </a:r>
          </a:p>
          <a:p>
            <a:pPr marL="0" indent="0">
              <a:buNone/>
            </a:pPr>
            <a:r>
              <a:rPr lang="ru-RU" sz="1800" dirty="0"/>
              <a:t>      12. Размеры кабины лифта, обеспечивающей доступность для инвалидов в кресле-коляске с ручным приводом, должны быть не менее 1100 мм x 1250 мм (ширина x глубина кабины).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E68150-E63E-4C47-885C-2E4F0749AFBE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001C3F-6347-4F55-9B00-14F6743168B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5826416"/>
            <a:ext cx="809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Габариты кабины измеряются между стенками кабины без учета выступающих декоративных элементов.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389820" y="3063164"/>
            <a:ext cx="10668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СНиП 35-01</a:t>
            </a:r>
            <a:endParaRPr lang="ru-RU" sz="1100" dirty="0"/>
          </a:p>
        </p:txBody>
      </p:sp>
      <p:pic>
        <p:nvPicPr>
          <p:cNvPr id="15" name="Рисунок 14" descr="C:\Users\User\Pictures\лифт 1,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93969"/>
            <a:ext cx="2180928" cy="235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User\Pictures\лифт 1,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2956422"/>
            <a:ext cx="2232248" cy="235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User\Pictures\лифт 1,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625" y="2962921"/>
            <a:ext cx="2304256" cy="24873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0" y="3733800"/>
            <a:ext cx="12651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ГОСТ Р 51631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98130" y="5258132"/>
            <a:ext cx="2481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Технический регламент</a:t>
            </a:r>
          </a:p>
          <a:p>
            <a:r>
              <a:rPr lang="ru-RU" sz="1600" dirty="0"/>
              <a:t> о безопасности лифтов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49072" y="5409676"/>
            <a:ext cx="1181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СНиП 35-01</a:t>
            </a:r>
          </a:p>
        </p:txBody>
      </p:sp>
    </p:spTree>
    <p:extLst>
      <p:ext uri="{BB962C8B-B14F-4D97-AF65-F5344CB8AC3E}">
        <p14:creationId xmlns:p14="http://schemas.microsoft.com/office/powerpoint/2010/main" val="296166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Габариты лифта по СП 59.13330</a:t>
            </a: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139952" y="1386515"/>
            <a:ext cx="4752528" cy="47561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В соответствии Перечнем национальных стандартов и сводов правил (частей таких стандартов и сводов правил), в результате применения которых на обязательной основе обеспечивается соблюдение требований Федерального закона "Технический регламент о безопасности зданий и сооружений", утвержденным с постановлением Правительства РФ от 26 декабря 2014 г. № 1521, пункт 5.2.18  СП 59.13330, которым установлены габариты кабины лифта не менее 1,7 м в ширину и 1,5 м в глубину, является требованием </a:t>
            </a:r>
            <a:r>
              <a:rPr lang="ru-RU" b="1" dirty="0"/>
              <a:t>добровольного исполнения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3" name="Объект 12" descr="C:\Users\Vera\Pictures\лифт по 59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8" r="406"/>
          <a:stretch/>
        </p:blipFill>
        <p:spPr bwMode="auto">
          <a:xfrm>
            <a:off x="251520" y="1183807"/>
            <a:ext cx="3682752" cy="3456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&amp;Icy;&amp;ncy;&amp;vcy;&amp;acy;&amp;lcy;&amp;icy;&amp;dcy;&amp;ncy;&amp;ycy;&amp;iecy; &amp;kcy;&amp;ocy;&amp;lcy;&amp;yacy;&amp;scy;&amp;kcy;&amp;icy;. &amp;Kcy;&amp;ucy;&amp;pcy;&amp;icy;&amp;tcy;&amp;softcy; &amp;pcy;&amp;ocy; &amp;lcy;&amp;ucy;&amp;chcy;&amp;shcy;&amp;icy;&amp;mcy; &amp;tscy;&amp;iecy;&amp;ncy;&amp;acy;&amp;mcy; &amp;vcy; &amp;Ucy;&amp;kcy;&amp;rcy;&amp;acy;&amp;icy;&amp;ncy;&amp;iecy; &amp;scy;&amp;tcy;&amp;rcy;. 4 &amp;scy;&amp;tcy;&amp;rcy;. 4 &amp;scy;&amp;tcy;&amp;rcy;.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16" y="4640190"/>
            <a:ext cx="1529080" cy="1489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133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Приборы и устройства в кабине лифта и на лифтовой площадке: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568" y="4941168"/>
            <a:ext cx="8003232" cy="118499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dirty="0"/>
              <a:t>на высоте от 0,85 м до 1,1 м от пола;</a:t>
            </a:r>
          </a:p>
          <a:p>
            <a:pPr marL="0" indent="0">
              <a:buNone/>
            </a:pPr>
            <a:r>
              <a:rPr lang="ru-RU" dirty="0"/>
              <a:t>- на расстоянии не менее 0,4 м от боковой стены</a:t>
            </a: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31" y="1524185"/>
            <a:ext cx="3386737" cy="3286735"/>
          </a:xfrm>
        </p:spPr>
      </p:pic>
      <p:pic>
        <p:nvPicPr>
          <p:cNvPr id="11" name="Picture 2" descr="J:\работа\Мои рисунки2\лифты\P1170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28233"/>
            <a:ext cx="2247714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689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Поручни в кабине (рекомендуется)</a:t>
            </a: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683568" y="1417638"/>
            <a:ext cx="7979033" cy="44644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/>
              <a:t>ГОСТ Р </a:t>
            </a:r>
            <a:r>
              <a:rPr lang="ru-RU" sz="2000" b="1" dirty="0" smtClean="0"/>
              <a:t>51631-2000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dirty="0" smtClean="0"/>
              <a:t>4.12 </a:t>
            </a:r>
            <a:r>
              <a:rPr lang="ru-RU" sz="2000" dirty="0"/>
              <a:t>Как минимум, на одной из боковых стенок кабины </a:t>
            </a:r>
            <a:r>
              <a:rPr lang="ru-RU" sz="2000" dirty="0" smtClean="0"/>
              <a:t>лифта, доступного для инвалидов,  </a:t>
            </a:r>
            <a:r>
              <a:rPr lang="ru-RU" sz="2000" dirty="0"/>
              <a:t>должен быть установлен горизонтальный поручень, доступный для пользователя.</a:t>
            </a:r>
            <a:br>
              <a:rPr lang="ru-RU" sz="2000" dirty="0"/>
            </a:br>
            <a:r>
              <a:rPr lang="ru-RU" sz="2000" dirty="0"/>
              <a:t>      </a:t>
            </a:r>
            <a:r>
              <a:rPr lang="ru-RU" sz="2000" dirty="0" smtClean="0"/>
              <a:t>Рабочая часть </a:t>
            </a:r>
            <a:r>
              <a:rPr lang="ru-RU" sz="2000" dirty="0"/>
              <a:t>поручня, если она некруглой формы, должна иметь минимальный и максимальный описанные диаметры 30 и 50 мм</a:t>
            </a:r>
            <a:r>
              <a:rPr lang="ru-RU" sz="2000" dirty="0" smtClean="0"/>
              <a:t>.</a:t>
            </a:r>
            <a:r>
              <a:rPr lang="ru-RU" sz="2000" dirty="0"/>
              <a:t>     </a:t>
            </a:r>
            <a:br>
              <a:rPr lang="ru-RU" sz="2000" dirty="0"/>
            </a:br>
            <a:r>
              <a:rPr lang="ru-RU" sz="2000" dirty="0"/>
              <a:t>     При выполнении поручня круглой формы - его диаметр (40±5) мм.</a:t>
            </a:r>
            <a:br>
              <a:rPr lang="ru-RU" sz="2000" dirty="0"/>
            </a:br>
            <a:r>
              <a:rPr lang="ru-RU" sz="2000" dirty="0"/>
              <a:t>      </a:t>
            </a:r>
            <a:r>
              <a:rPr lang="ru-RU" sz="2000" dirty="0" smtClean="0"/>
              <a:t>Поручень </a:t>
            </a:r>
            <a:r>
              <a:rPr lang="ru-RU" sz="2000" dirty="0"/>
              <a:t>не должен загораживать панель управления в кабине. Допускается в зоне </a:t>
            </a:r>
            <a:r>
              <a:rPr lang="ru-RU" sz="2000" dirty="0" smtClean="0"/>
              <a:t>размещения панели </a:t>
            </a:r>
            <a:r>
              <a:rPr lang="ru-RU" sz="2000" dirty="0"/>
              <a:t>управления делать </a:t>
            </a:r>
            <a:r>
              <a:rPr lang="ru-RU" sz="2000" dirty="0" smtClean="0"/>
              <a:t>разрыв поручня.</a:t>
            </a:r>
            <a:r>
              <a:rPr lang="ru-RU" sz="2000" dirty="0"/>
              <a:t>     </a:t>
            </a:r>
            <a:br>
              <a:rPr lang="ru-RU" sz="2000" dirty="0"/>
            </a:br>
            <a:r>
              <a:rPr lang="ru-RU" sz="2000" dirty="0"/>
              <a:t>     Зазор между поручнем и стенкой кабины - не менее 40 мм</a:t>
            </a:r>
            <a:r>
              <a:rPr lang="ru-RU" sz="2000" dirty="0" smtClean="0"/>
              <a:t>.</a:t>
            </a:r>
            <a:r>
              <a:rPr lang="ru-RU" sz="2000" dirty="0"/>
              <a:t>    </a:t>
            </a:r>
          </a:p>
          <a:p>
            <a:pPr marL="0" indent="0">
              <a:buNone/>
            </a:pPr>
            <a:r>
              <a:rPr lang="ru-RU" sz="2000" dirty="0"/>
              <a:t>     Поручень должен быть </a:t>
            </a:r>
            <a:r>
              <a:rPr lang="ru-RU" sz="2000" dirty="0" smtClean="0"/>
              <a:t>расположен на </a:t>
            </a:r>
            <a:r>
              <a:rPr lang="ru-RU" sz="2000" dirty="0"/>
              <a:t>высоте 900-1100 мм над уровнем пола кабины.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92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582787"/>
            <a:ext cx="5338936" cy="1143000"/>
          </a:xfrm>
        </p:spPr>
        <p:txBody>
          <a:bodyPr/>
          <a:lstStyle/>
          <a:p>
            <a:pPr algn="l"/>
            <a:r>
              <a:rPr lang="ru-RU" sz="2800" dirty="0" smtClean="0"/>
              <a:t>Световая информация в кабине о движении лифта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8" y="274638"/>
            <a:ext cx="1522512" cy="162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3742" y="3677028"/>
            <a:ext cx="7506649" cy="2056228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Оснащение здания лифтом, оснащение кабины лифта световой информацией и тактильными указателями (возможно с заменой пульта управления), установка опорного поручня в кабине.</a:t>
            </a:r>
          </a:p>
          <a:p>
            <a:pPr marL="0" indent="0">
              <a:buNone/>
            </a:pPr>
            <a:r>
              <a:rPr lang="ru-RU" sz="2000" dirty="0" smtClean="0"/>
              <a:t>Понижение пульта управления на лифтовой площадке (кнопки вызова).</a:t>
            </a:r>
          </a:p>
          <a:p>
            <a:pPr marL="0" indent="0">
              <a:buNone/>
            </a:pPr>
            <a:r>
              <a:rPr lang="ru-RU" sz="2000" dirty="0" smtClean="0"/>
              <a:t>Звуковое сопровождение (сигнал-гонг), речевое оповещение номера этажа.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CC37D7-9B29-4682-8E87-4BBF4318E422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DD3B6-7149-4DE1-9174-A77F32892CD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8" name="Picture 1" descr="IMG_054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908" y="2026562"/>
            <a:ext cx="1656184" cy="155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617578" y="2224354"/>
            <a:ext cx="55117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+mn-lt"/>
              </a:rPr>
              <a:t>Звуковая </a:t>
            </a:r>
            <a:r>
              <a:rPr lang="ru-RU" sz="2800" dirty="0">
                <a:latin typeface="+mn-lt"/>
              </a:rPr>
              <a:t>информация в кабине о движении лифта</a:t>
            </a:r>
          </a:p>
        </p:txBody>
      </p:sp>
    </p:spTree>
    <p:extLst>
      <p:ext uri="{BB962C8B-B14F-4D97-AF65-F5344CB8AC3E}">
        <p14:creationId xmlns:p14="http://schemas.microsoft.com/office/powerpoint/2010/main" val="3217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6286500" algn="l"/>
              </a:tabLst>
            </a:pPr>
            <a:r>
              <a:rPr lang="ru-RU" altLang="ru-RU" sz="3200" smtClean="0">
                <a:latin typeface="Arial" charset="0"/>
                <a:cs typeface="Times New Roman" pitchFamily="18" charset="0"/>
              </a:rPr>
              <a:t>Указатели номера этажа напротив лифта </a:t>
            </a:r>
            <a:endParaRPr lang="ru-RU" altLang="ru-RU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1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9589" y="1331894"/>
            <a:ext cx="2590800" cy="1943100"/>
          </a:xfrm>
        </p:spPr>
      </p:pic>
      <p:sp>
        <p:nvSpPr>
          <p:cNvPr id="48132" name="Объект 3"/>
          <p:cNvSpPr>
            <a:spLocks noGrp="1"/>
          </p:cNvSpPr>
          <p:nvPr>
            <p:ph sz="half" idx="2"/>
          </p:nvPr>
        </p:nvSpPr>
        <p:spPr>
          <a:xfrm>
            <a:off x="264078" y="2732050"/>
            <a:ext cx="5875511" cy="32004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ru-RU" altLang="ru-RU" sz="2400" dirty="0" smtClean="0"/>
              <a:t>Высота цифр номера этажа  не менее 17 см (по СП 59.13330 – 10 см) на расстоянии от кабины лифта  не более 3 м.</a:t>
            </a:r>
          </a:p>
          <a:p>
            <a:pPr marL="0" indent="0" eaLnBrk="1" hangingPunct="1">
              <a:buNone/>
            </a:pPr>
            <a:r>
              <a:rPr lang="ru-RU" altLang="ru-RU" sz="2400" dirty="0" smtClean="0"/>
              <a:t>Очень большие цифры не воспринимаются инвалидами с нарушением зрения</a:t>
            </a:r>
          </a:p>
          <a:p>
            <a:pPr marL="0" indent="0" eaLnBrk="1" hangingPunct="1">
              <a:buNone/>
            </a:pPr>
            <a:r>
              <a:rPr lang="ru-RU" altLang="ru-RU" sz="2400" dirty="0" smtClean="0"/>
              <a:t>Надпись с номером этажа на стене располагается на высоте от 1,5 до 2м от пола.</a:t>
            </a:r>
          </a:p>
        </p:txBody>
      </p:sp>
      <p:pic>
        <p:nvPicPr>
          <p:cNvPr id="48133" name="Picture 4" descr="P107004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4071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7042E14-077E-4260-833C-47B19785386D}" type="datetime1">
              <a:rPr lang="en-US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34C78-2A5B-4294-A2E0-094718544B3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Осиновская Вера Борисовна ГКУ Дирекция ДСЗН г. Москвы</a:t>
            </a:r>
            <a:endParaRPr lang="en-US"/>
          </a:p>
        </p:txBody>
      </p:sp>
      <p:pic>
        <p:nvPicPr>
          <p:cNvPr id="48137" name="Picture 2" descr="J:\работа\объекты фото\театры все\театры музеи\P11206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25594" r="8824" b="18266"/>
          <a:stretch>
            <a:fillRect/>
          </a:stretch>
        </p:blipFill>
        <p:spPr bwMode="auto">
          <a:xfrm>
            <a:off x="763434" y="1356885"/>
            <a:ext cx="2438400" cy="119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2" descr="G:\фото с дисков Город 2010\ЖД ЮЗАО Болотниковская 36,1\SNV323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42" y="3397216"/>
            <a:ext cx="2171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TextBox 10"/>
          <p:cNvSpPr txBox="1">
            <a:spLocks noChangeArrowheads="1"/>
          </p:cNvSpPr>
          <p:nvPr/>
        </p:nvSpPr>
        <p:spPr bwMode="auto">
          <a:xfrm>
            <a:off x="6858000" y="5943600"/>
            <a:ext cx="1828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Arial" charset="0"/>
              </a:rPr>
              <a:t>плохо</a:t>
            </a:r>
          </a:p>
        </p:txBody>
      </p:sp>
    </p:spTree>
    <p:extLst>
      <p:ext uri="{BB962C8B-B14F-4D97-AF65-F5344CB8AC3E}">
        <p14:creationId xmlns:p14="http://schemas.microsoft.com/office/powerpoint/2010/main" val="34328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A2FFE8-A7B7-4CEF-8403-23C1F4E23896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6C36E-AF55-4147-8778-78F4B7523BA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27649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/>
              <a:t>Знак доступности</a:t>
            </a:r>
            <a:endParaRPr lang="en-US" dirty="0" smtClean="0"/>
          </a:p>
        </p:txBody>
      </p:sp>
      <p:sp>
        <p:nvSpPr>
          <p:cNvPr id="27650" name="Content Placeholder 3"/>
          <p:cNvSpPr>
            <a:spLocks noGrp="1"/>
          </p:cNvSpPr>
          <p:nvPr>
            <p:ph sz="half" idx="4294967295"/>
          </p:nvPr>
        </p:nvSpPr>
        <p:spPr>
          <a:xfrm>
            <a:off x="3308218" y="1196752"/>
            <a:ext cx="5584262" cy="515959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dirty="0" smtClean="0"/>
              <a:t>Размещается на лифтовой площадке у кабины доступного лифта и на путях подхода к лифту с указанием направления движения.</a:t>
            </a:r>
          </a:p>
          <a:p>
            <a:pPr marL="0" indent="0">
              <a:buNone/>
            </a:pPr>
            <a:r>
              <a:rPr lang="ru-RU" sz="2300" dirty="0" smtClean="0"/>
              <a:t>Размеры пиктограммы 10 × 10 см</a:t>
            </a:r>
          </a:p>
          <a:p>
            <a:pPr marL="0" indent="0">
              <a:buNone/>
            </a:pPr>
            <a:r>
              <a:rPr lang="ru-RU" sz="2300" dirty="0" smtClean="0"/>
              <a:t>Если все лифты доступны для инвалидов, то знак устанавливать не обязательно.</a:t>
            </a:r>
          </a:p>
          <a:p>
            <a:pPr marL="0" indent="0">
              <a:buNone/>
            </a:pPr>
            <a:r>
              <a:rPr lang="ru-RU" sz="2300" dirty="0" smtClean="0"/>
              <a:t>В лифте, отмеченном знаком доступности, габариты кабины должны быть не менее 1,1×1,4 м, в кабине имеется световая информация о движении лифта, тактильные указатели на пульте управления, поручень в кабине.</a:t>
            </a:r>
            <a:endParaRPr lang="en-US" sz="23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9021" b="-1045"/>
          <a:stretch/>
        </p:blipFill>
        <p:spPr>
          <a:xfrm>
            <a:off x="1711326" y="1525006"/>
            <a:ext cx="1548778" cy="3843922"/>
          </a:xfrm>
          <a:prstGeom prst="rect">
            <a:avLst/>
          </a:prstGeom>
        </p:spPr>
      </p:pic>
      <p:pic>
        <p:nvPicPr>
          <p:cNvPr id="9" name="Picture 1" descr="J:\работа\объекты фото\театры все\театры 2\театры\P1120430.JPG"/>
          <p:cNvPicPr/>
          <p:nvPr/>
        </p:nvPicPr>
        <p:blipFill rotWithShape="1">
          <a:blip r:embed="rId3" cstate="print"/>
          <a:srcRect l="16993" t="13073" r="19608" b="4131"/>
          <a:stretch/>
        </p:blipFill>
        <p:spPr bwMode="auto">
          <a:xfrm>
            <a:off x="295060" y="1180924"/>
            <a:ext cx="1368152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Pictures\i (7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40078"/>
            <a:ext cx="1224136" cy="1148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5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3" y="3933056"/>
            <a:ext cx="1177559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Pictures\P124061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61" y="5103164"/>
            <a:ext cx="1105551" cy="115951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Узкие коляски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572000" y="5013871"/>
            <a:ext cx="4182616" cy="12716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Колеса коляски размещены под сиденьем. Самостоятельное передвижение невозможно, можно самостоятельно повернуть коляску.</a:t>
            </a:r>
            <a:endParaRPr lang="ru-RU" sz="20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13314" name="Picture 2" descr="D:\все фото с фотика\фото июнь14\P1010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42420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все фото с фотика\фото июнь14\P10101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00" y="2195114"/>
            <a:ext cx="1976703" cy="263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0897" y="5085184"/>
            <a:ext cx="37147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 smtClean="0"/>
              <a:t>При </a:t>
            </a:r>
            <a:r>
              <a:rPr lang="ru-RU" dirty="0"/>
              <a:t>проезде в узкие проемы, маленькие </a:t>
            </a:r>
            <a:r>
              <a:rPr lang="ru-RU" dirty="0" smtClean="0"/>
              <a:t>лифты на </a:t>
            </a:r>
            <a:r>
              <a:rPr lang="ru-RU" dirty="0"/>
              <a:t>коляске  временно снимаются большие </a:t>
            </a:r>
            <a:r>
              <a:rPr lang="ru-RU" dirty="0" smtClean="0"/>
              <a:t>колеса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11560" y="119675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малогабаритных лифтов допустимо установить условную доступность, если на объекте имеются узкие коляски для пересаживания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31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Подъемник для инвалидов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750189" y="1601465"/>
            <a:ext cx="3286308" cy="603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Вертикальный подъемник</a:t>
            </a:r>
            <a:endParaRPr lang="ru-RU" sz="2000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9FD2E8-A19A-4EB0-AC73-98501305E006}" type="datetime1">
              <a:rPr lang="en-US" smtClean="0"/>
              <a:pPr>
                <a:defRPr/>
              </a:pPr>
              <a:t>3/11/2015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DA64C7-DDD7-4A93-93E2-5B23B4774AF2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6146" name="Picture 2" descr="J:\работа\объекты фото\Подъемник 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77" y="1521844"/>
            <a:ext cx="3007643" cy="200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J:\работа\Мои рисунки2\платформы\IMG_0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r="14768" b="17674"/>
          <a:stretch/>
        </p:blipFill>
        <p:spPr bwMode="auto">
          <a:xfrm>
            <a:off x="755576" y="3895656"/>
            <a:ext cx="3024336" cy="243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J:\работа\Мои рисунки2\подъемники\P10108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68"/>
          <a:stretch/>
        </p:blipFill>
        <p:spPr bwMode="auto">
          <a:xfrm>
            <a:off x="3888930" y="4330800"/>
            <a:ext cx="2485098" cy="20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3608" y="35730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Наклонный подъемник</a:t>
            </a:r>
            <a:endParaRPr lang="ru-RU" dirty="0"/>
          </a:p>
        </p:txBody>
      </p:sp>
      <p:pic>
        <p:nvPicPr>
          <p:cNvPr id="6148" name="Picture 4" descr="J:\работа\Мои рисунки2\платформы\P10501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2" t="12558" r="21977" b="7175"/>
          <a:stretch/>
        </p:blipFill>
        <p:spPr bwMode="auto">
          <a:xfrm>
            <a:off x="6669601" y="3895656"/>
            <a:ext cx="2062909" cy="24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99992" y="1196752"/>
            <a:ext cx="3753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+mn-lt"/>
              </a:rPr>
              <a:t>-   стационарный</a:t>
            </a:r>
            <a:endParaRPr lang="ru-RU" sz="2400" b="1" dirty="0">
              <a:latin typeface="+mn-lt"/>
            </a:endParaRPr>
          </a:p>
        </p:txBody>
      </p:sp>
      <p:pic>
        <p:nvPicPr>
          <p:cNvPr id="16" name="Picture 23" descr="G:\DCIM\124_PANA\P1240305.JPG"/>
          <p:cNvPicPr/>
          <p:nvPr/>
        </p:nvPicPr>
        <p:blipFill>
          <a:blip r:embed="rId6" cstate="print"/>
          <a:srcRect t="8429" r="-163" b="4981"/>
          <a:stretch>
            <a:fillRect/>
          </a:stretch>
        </p:blipFill>
        <p:spPr bwMode="auto">
          <a:xfrm>
            <a:off x="5944517" y="2086241"/>
            <a:ext cx="176276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2" descr="подъемник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23928" y="1679206"/>
            <a:ext cx="1826260" cy="243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07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Соответствие ГОСТ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89856" y="4956867"/>
            <a:ext cx="8075240" cy="118534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Утратил силу 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ГОСТ Р 51630-2000 ПЛАТФОРМЫ </a:t>
            </a:r>
            <a:r>
              <a:rPr lang="ru-RU" sz="2800" dirty="0">
                <a:solidFill>
                  <a:srgbClr val="FF0000"/>
                </a:solidFill>
              </a:rPr>
              <a:t>ПОДЪЕМНЫЕ С ВЕРТИКАЛЬНЫМ И </a:t>
            </a:r>
            <a:r>
              <a:rPr lang="ru-RU" sz="2800" dirty="0" smtClean="0">
                <a:solidFill>
                  <a:srgbClr val="FF0000"/>
                </a:solidFill>
              </a:rPr>
              <a:t>НАКЛОННЫМ </a:t>
            </a:r>
            <a:r>
              <a:rPr lang="ru-RU" sz="2800" dirty="0">
                <a:solidFill>
                  <a:srgbClr val="FF0000"/>
                </a:solidFill>
              </a:rPr>
              <a:t>ПЕРЕМЕЩЕНИЕМ ДЛЯ ИНВАЛИДОВ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7580" y="1327913"/>
            <a:ext cx="8229600" cy="31683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ГОСТ Р 5555 Платформы подъемные для инвалидов и других маломобильных групп населения. Требования безопасности и доступности. Часть 1 Платформы подъемные с вертикальным перемещением.</a:t>
            </a:r>
            <a:br>
              <a:rPr lang="ru-RU" dirty="0"/>
            </a:br>
            <a:r>
              <a:rPr lang="ru-RU" dirty="0"/>
              <a:t>ГОСТ Р 5556 Платформы подъемные для инвалидов и других маломобильных групп населения. Требования безопасности и доступности. Часть 2 Платформы подъемные с наклонным  перемещением.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9FD2E8-A19A-4EB0-AC73-98501305E006}" type="datetime1">
              <a:rPr lang="en-US" smtClean="0"/>
              <a:pPr>
                <a:defRPr/>
              </a:pPr>
              <a:t>3/11/2015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DA64C7-DDD7-4A93-93E2-5B23B4774AF2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943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Коридор </a:t>
            </a:r>
            <a:r>
              <a:rPr lang="ru-RU" b="1" dirty="0" smtClean="0"/>
              <a:t>(</a:t>
            </a:r>
            <a:r>
              <a:rPr lang="ru-RU" b="1" dirty="0"/>
              <a:t>вестибюль, зона ожидания, галерея, балкон)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9FD2E8-A19A-4EB0-AC73-98501305E006}" type="datetime1">
              <a:rPr lang="en-US" smtClean="0"/>
              <a:pPr>
                <a:defRPr/>
              </a:pPr>
              <a:t>3/11/2015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DA64C7-DDD7-4A93-93E2-5B23B4774AF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237157" y="4582864"/>
            <a:ext cx="8669684" cy="17734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/>
              <a:t>Ширина пути движения в </a:t>
            </a:r>
            <a:r>
              <a:rPr lang="ru-RU" sz="2400" b="1" dirty="0" smtClean="0"/>
              <a:t>чистоте </a:t>
            </a:r>
            <a:r>
              <a:rPr lang="ru-RU" sz="2400" dirty="0" smtClean="0"/>
              <a:t>1,8 м. </a:t>
            </a:r>
          </a:p>
          <a:p>
            <a:pPr marL="0" indent="0">
              <a:buNone/>
            </a:pPr>
            <a:r>
              <a:rPr lang="ru-RU" sz="2400" dirty="0" smtClean="0"/>
              <a:t>Ширина прохода в помещениях с оборудованием и мебелью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b="1" dirty="0" smtClean="0"/>
              <a:t>не менее </a:t>
            </a:r>
            <a:r>
              <a:rPr lang="ru-RU" sz="2400" b="1" dirty="0"/>
              <a:t>1,2 </a:t>
            </a:r>
            <a:r>
              <a:rPr lang="ru-RU" sz="2400" b="1" dirty="0" smtClean="0"/>
              <a:t>м</a:t>
            </a:r>
            <a:r>
              <a:rPr lang="ru-RU" sz="2400" dirty="0" smtClean="0"/>
              <a:t>. </a:t>
            </a:r>
          </a:p>
          <a:p>
            <a:pPr marL="0" indent="0">
              <a:buNone/>
            </a:pPr>
            <a:r>
              <a:rPr lang="ru-RU" sz="2400" dirty="0" smtClean="0"/>
              <a:t>Допустимы </a:t>
            </a:r>
            <a:r>
              <a:rPr lang="ru-RU" sz="2400" dirty="0"/>
              <a:t>сужения </a:t>
            </a:r>
            <a:r>
              <a:rPr lang="ru-RU" sz="2400" b="1" dirty="0"/>
              <a:t>до 0,9 м </a:t>
            </a:r>
            <a:r>
              <a:rPr lang="ru-RU" sz="2400" dirty="0"/>
              <a:t>на длине не более 1,0 м</a:t>
            </a:r>
            <a:r>
              <a:rPr lang="ru-RU" sz="2400" dirty="0" smtClean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09" y="1556792"/>
            <a:ext cx="7871381" cy="306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80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Подъемники потолочные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4778951"/>
            <a:ext cx="8382000" cy="15456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Потолочная рельсовая система для подъема и перемещения по лестничным маршам в инвалидной коляске разработана для подъема на любой этаж помещений, имеющих любой тип и размеры лестниц и лестничных площадок с использованием специальной платформы.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242" name="Picture 2" descr="http://biomir21.ru/img_cat/img_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2409037" cy="3467100"/>
          </a:xfrm>
          <a:prstGeom prst="rect">
            <a:avLst/>
          </a:prstGeom>
          <a:noFill/>
        </p:spPr>
      </p:pic>
      <p:pic>
        <p:nvPicPr>
          <p:cNvPr id="10244" name="Picture 4" descr="http://biomir21.ru/img_cat/img_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447800"/>
            <a:ext cx="2314575" cy="3331150"/>
          </a:xfrm>
          <a:prstGeom prst="rect">
            <a:avLst/>
          </a:prstGeom>
          <a:noFill/>
        </p:spPr>
      </p:pic>
      <p:pic>
        <p:nvPicPr>
          <p:cNvPr id="10246" name="Picture 6" descr="http://biomir21.ru/img_cat/img_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447800"/>
            <a:ext cx="2303145" cy="3314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984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Подъемник для инвалидов</a:t>
            </a:r>
            <a:br>
              <a:rPr lang="ru-RU" dirty="0" smtClean="0"/>
            </a:br>
            <a:r>
              <a:rPr lang="ru-RU" dirty="0" smtClean="0"/>
              <a:t>мобильный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9FD2E8-A19A-4EB0-AC73-98501305E006}" type="datetime1">
              <a:rPr lang="en-US" smtClean="0"/>
              <a:pPr>
                <a:defRPr/>
              </a:pPr>
              <a:t>3/11/2015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DA64C7-DDD7-4A93-93E2-5B23B4774AF2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pic>
        <p:nvPicPr>
          <p:cNvPr id="7170" name="Picture 2" descr="J:\работа\Мои рисунки2\подъемники\P105049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62400"/>
            <a:ext cx="291465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 descr="Паблик (Public)"/>
          <p:cNvPicPr>
            <a:picLocks noGr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9776"/>
            <a:ext cx="2016224" cy="257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1" name="Picture 3" descr="C:\Users\User\Desktop\старые материалы\раб стол с ГОЛОВИНА\трансцендент\семинары\Самара 2\Самара\фото\скаломобиль на лест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81" y="4358524"/>
            <a:ext cx="1588429" cy="119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G_3304"/>
          <p:cNvPicPr/>
          <p:nvPr/>
        </p:nvPicPr>
        <p:blipFill rotWithShape="1">
          <a:blip r:embed="rId5" cstate="print"/>
          <a:srcRect l="20700" r="12798"/>
          <a:stretch/>
        </p:blipFill>
        <p:spPr bwMode="auto">
          <a:xfrm>
            <a:off x="3111774" y="1638945"/>
            <a:ext cx="212834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D:\все фото с фотика\фото июнь14\P101019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6" t="1806" r="39310" b="10157"/>
          <a:stretch/>
        </p:blipFill>
        <p:spPr bwMode="auto">
          <a:xfrm>
            <a:off x="4033350" y="3922988"/>
            <a:ext cx="1299508" cy="23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6401" r="23225" b="8001"/>
          <a:stretch/>
        </p:blipFill>
        <p:spPr>
          <a:xfrm>
            <a:off x="6499490" y="1258104"/>
            <a:ext cx="2341670" cy="2278382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8"/>
          <a:srcRect l="43561" t="31889" r="42932" b="32231"/>
          <a:stretch/>
        </p:blipFill>
        <p:spPr bwMode="auto">
          <a:xfrm>
            <a:off x="5650498" y="3468541"/>
            <a:ext cx="1697983" cy="28878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647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Двери</a:t>
            </a:r>
            <a:r>
              <a:rPr lang="ru-RU" dirty="0"/>
              <a:t>. Порог и перепад высот в дверном </a:t>
            </a:r>
            <a:r>
              <a:rPr lang="ru-RU" dirty="0" smtClean="0"/>
              <a:t>проеме.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4" y="1600200"/>
            <a:ext cx="3683523" cy="2599543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11560" y="5517231"/>
            <a:ext cx="8075240" cy="6089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9FD2E8-A19A-4EB0-AC73-98501305E006}" type="datetime1">
              <a:rPr lang="en-US" smtClean="0"/>
              <a:pPr>
                <a:defRPr/>
              </a:pPr>
              <a:t>3/11/2015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DA64C7-DDD7-4A93-93E2-5B23B4774AF2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16" y="2065020"/>
            <a:ext cx="4057437" cy="2134723"/>
          </a:xfrm>
        </p:spPr>
      </p:pic>
      <p:sp>
        <p:nvSpPr>
          <p:cNvPr id="15" name="TextBox 14"/>
          <p:cNvSpPr txBox="1"/>
          <p:nvPr/>
        </p:nvSpPr>
        <p:spPr>
          <a:xfrm>
            <a:off x="683568" y="4382305"/>
            <a:ext cx="3485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СНиП 35-01</a:t>
            </a:r>
            <a:endParaRPr lang="ru-RU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0" y="4382305"/>
            <a:ext cx="394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СП 59.13330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99368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Ширина путей движения</a:t>
            </a:r>
            <a:endParaRPr lang="ru-RU" sz="40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3A6D05-9348-4D84-A16F-3DCAC98C1C6E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9CB4E-039A-42C4-A850-433E44303A0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050" name="Picture 2" descr="E:\работа\объекты фото\театры все\театры 2\с отчетами\Камбуровой\P1110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51631"/>
            <a:ext cx="2641600" cy="1981200"/>
          </a:xfrm>
          <a:prstGeom prst="rect">
            <a:avLst/>
          </a:prstGeom>
          <a:noFill/>
        </p:spPr>
      </p:pic>
      <p:pic>
        <p:nvPicPr>
          <p:cNvPr id="11" name="Рисунок 10" descr="C:\Users\User\Pictures\Г-обр коридор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29" y="1156132"/>
            <a:ext cx="6043295" cy="49649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457200" y="5522354"/>
            <a:ext cx="6567264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Сужения  прохода менее 1,2 м на протяжении  более одного метра за </a:t>
            </a:r>
            <a:r>
              <a:rPr lang="ru-RU" dirty="0"/>
              <a:t>счет </a:t>
            </a:r>
            <a:r>
              <a:rPr lang="ru-RU" dirty="0" smtClean="0"/>
              <a:t>мебели, оборудования, необходимо устранить.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3163509"/>
            <a:ext cx="591919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Измеряется самое узкое место на пути движения к зоне целевого посещения. Сужения от 1,2 до 0,9 м на протяжении менее 1,0 м не учитываются. При сужения менее 0,9 м (в том числе дверные проемы) объект не может считаться полностью доступным.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Москва: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dirty="0" smtClean="0"/>
              <a:t>Для </a:t>
            </a:r>
            <a:r>
              <a:rPr lang="ru-RU" dirty="0" smtClean="0"/>
              <a:t>условно доступных </a:t>
            </a:r>
            <a:r>
              <a:rPr lang="ru-RU" dirty="0" smtClean="0"/>
              <a:t>путей допустимо </a:t>
            </a:r>
            <a:r>
              <a:rPr lang="ru-RU" dirty="0" smtClean="0"/>
              <a:t>сужение до 0,8 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1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Зона разворота</a:t>
            </a:r>
          </a:p>
        </p:txBody>
      </p:sp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609600" y="5300472"/>
            <a:ext cx="8077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    </a:t>
            </a:r>
            <a:r>
              <a:rPr lang="ru-RU" sz="2400" b="1" dirty="0" smtClean="0">
                <a:latin typeface="Calibri" pitchFamily="34" charset="0"/>
              </a:rPr>
              <a:t>СНиП 35-01 </a:t>
            </a:r>
            <a:r>
              <a:rPr lang="ru-RU" dirty="0">
                <a:latin typeface="Calibri" pitchFamily="34" charset="0"/>
              </a:rPr>
              <a:t> </a:t>
            </a:r>
            <a:r>
              <a:rPr lang="ru-RU" sz="2400" dirty="0">
                <a:latin typeface="Calibri" pitchFamily="34" charset="0"/>
              </a:rPr>
              <a:t>3.19 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Диаметр</a:t>
            </a:r>
            <a:r>
              <a:rPr lang="ru-RU" sz="2400" dirty="0">
                <a:latin typeface="Calibri" pitchFamily="34" charset="0"/>
              </a:rPr>
              <a:t> зоны для самостоятельного разворота на 90-180° инвалида на кресле-коляске следует принимать не менее 1,4 м.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19459" name="Picture 5" descr="C:\Users\Vera\Pictures\разворот обратн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200400" y="1600200"/>
            <a:ext cx="2541588" cy="3425825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6" y="2093039"/>
            <a:ext cx="2759529" cy="2775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84" y="1557528"/>
            <a:ext cx="2542032" cy="3742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06" y="2222578"/>
            <a:ext cx="2534194" cy="25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74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Разворотные площадки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327982" y="4039894"/>
            <a:ext cx="4690864" cy="15450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 smtClean="0"/>
              <a:t>Разворотные площадки необходимы в тупиковой части коридоров и перед дверными проемами кабинетов для приема МГН. </a:t>
            </a:r>
            <a:endParaRPr lang="ru-RU" sz="2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6A6643-720B-42EE-98AA-63A02097C5AF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 Дирекция ДСЗН 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22F2B1-D5F7-45A1-973C-D6FCBE1B596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194" name="Picture 2" descr="разъезд в коридо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8" y="1390896"/>
            <a:ext cx="5616624" cy="230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24" y="1417638"/>
            <a:ext cx="2440632" cy="20087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34" y="3649763"/>
            <a:ext cx="3243605" cy="20602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67927" y="5710019"/>
            <a:ext cx="3376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Чем уже коридор, тем </a:t>
            </a:r>
            <a:r>
              <a:rPr lang="ru-RU" dirty="0" smtClean="0"/>
              <a:t>шире </a:t>
            </a:r>
          </a:p>
          <a:p>
            <a:r>
              <a:rPr lang="ru-RU" dirty="0" smtClean="0"/>
              <a:t>должна </a:t>
            </a:r>
            <a:r>
              <a:rPr lang="ru-RU" dirty="0"/>
              <a:t>быть дверь</a:t>
            </a:r>
          </a:p>
        </p:txBody>
      </p:sp>
    </p:spTree>
    <p:extLst>
      <p:ext uri="{BB962C8B-B14F-4D97-AF65-F5344CB8AC3E}">
        <p14:creationId xmlns:p14="http://schemas.microsoft.com/office/powerpoint/2010/main" val="1526993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Пространство для маневрирования</a:t>
            </a:r>
            <a:r>
              <a:rPr lang="ru-RU" dirty="0"/>
              <a:t> кресла-коляски перед дверью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ADAEC2-A720-48E5-80F9-2ACC6D47E057}" type="datetime1">
              <a:rPr lang="en-US" smtClean="0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Вера Борисовна ГКУ Дирекция ДСЗН г. Москвы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9CB4E-039A-42C4-A850-433E44303A0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26" name="Picture 2" descr="J:\обслед платформ с Гусаровой\P1220518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3" t="24903" r="8757" b="15901"/>
          <a:stretch/>
        </p:blipFill>
        <p:spPr bwMode="auto">
          <a:xfrm>
            <a:off x="457200" y="1779283"/>
            <a:ext cx="1775806" cy="184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обслед платформ с Гусаровой\P1220522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354" r="-4715"/>
          <a:stretch/>
        </p:blipFill>
        <p:spPr bwMode="auto">
          <a:xfrm>
            <a:off x="2590800" y="1739232"/>
            <a:ext cx="1925937" cy="190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:\обслед платформ с Гусаровой\P1220523.JPG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t="23042" r="153" b="-2682"/>
          <a:stretch/>
        </p:blipFill>
        <p:spPr bwMode="auto">
          <a:xfrm>
            <a:off x="4572000" y="1653990"/>
            <a:ext cx="1621904" cy="207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Vera\Pictures\двеерь от себ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7938" y="1367210"/>
            <a:ext cx="2324124" cy="233838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" y="3836651"/>
            <a:ext cx="5122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/>
              <a:t>Сбоку от двери со стороны ручки должно быть свободное пространство не менее 0,3 м,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а </a:t>
            </a:r>
            <a:r>
              <a:rPr lang="ru-RU" sz="2400" dirty="0"/>
              <a:t>при наличии </a:t>
            </a:r>
            <a:r>
              <a:rPr lang="ru-RU" sz="2400" dirty="0" smtClean="0"/>
              <a:t>запирающего устройства не </a:t>
            </a:r>
            <a:r>
              <a:rPr lang="ru-RU" sz="2400" dirty="0"/>
              <a:t>менее 0,6 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764" y="3693408"/>
            <a:ext cx="2761488" cy="256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93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B0A55C-BA8D-4283-8775-DE12C48F2CD7}" type="datetime1">
              <a:rPr lang="ru-RU"/>
              <a:pPr>
                <a:defRPr/>
              </a:pPr>
              <a:t>11.03.2015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Осиновская В.Б. ГКУ Дирекция ДСЗН Москвы</a:t>
            </a:r>
            <a:endParaRPr lang="ru-RU"/>
          </a:p>
        </p:txBody>
      </p:sp>
      <p:pic>
        <p:nvPicPr>
          <p:cNvPr id="22531" name="Picture 8" descr="C:\Users\Vera\Pictures\двер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075" y="1285875"/>
            <a:ext cx="2495550" cy="2660650"/>
          </a:xfrm>
        </p:spPr>
      </p:pic>
      <p:pic>
        <p:nvPicPr>
          <p:cNvPr id="22532" name="Picture 9" descr="C:\Users\Vera\Pictures\дверь от себ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" y="4000500"/>
            <a:ext cx="24574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2643188" y="1143000"/>
            <a:ext cx="65008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Calibri" pitchFamily="34" charset="0"/>
              </a:rPr>
              <a:t>Чаще всего </a:t>
            </a:r>
            <a:r>
              <a:rPr lang="ru-RU" sz="2400" b="1" dirty="0">
                <a:latin typeface="Calibri" pitchFamily="34" charset="0"/>
              </a:rPr>
              <a:t>не обеспечивается </a:t>
            </a:r>
            <a:r>
              <a:rPr lang="ru-RU" sz="2400" dirty="0">
                <a:latin typeface="Calibri" pitchFamily="34" charset="0"/>
              </a:rPr>
              <a:t>площадка для передвижения у стены сбоку от </a:t>
            </a:r>
            <a:r>
              <a:rPr lang="ru-RU" sz="2400" dirty="0" smtClean="0">
                <a:latin typeface="Calibri" pitchFamily="34" charset="0"/>
              </a:rPr>
              <a:t>дверей. Препятствием </a:t>
            </a:r>
            <a:r>
              <a:rPr lang="ru-RU" sz="2400" dirty="0">
                <a:latin typeface="Calibri" pitchFamily="34" charset="0"/>
              </a:rPr>
              <a:t>может быть  угловая стена, близко размещенное оборудование или глубокий откос при большой толщине стен.</a:t>
            </a:r>
          </a:p>
        </p:txBody>
      </p:sp>
      <p:pic>
        <p:nvPicPr>
          <p:cNvPr id="22534" name="Picture 2" descr="H:\DCIM\124_PANA\P1240681.JPG"/>
          <p:cNvPicPr>
            <a:picLocks noChangeAspect="1" noChangeArrowheads="1"/>
          </p:cNvPicPr>
          <p:nvPr/>
        </p:nvPicPr>
        <p:blipFill>
          <a:blip r:embed="rId4"/>
          <a:srcRect l="44673" t="31372" r="13667" b="27341"/>
          <a:stretch>
            <a:fillRect/>
          </a:stretch>
        </p:blipFill>
        <p:spPr bwMode="auto">
          <a:xfrm>
            <a:off x="3083242" y="3513982"/>
            <a:ext cx="1654450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3" descr="H:\DCIM\124_PANA\P12406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62" y="3505199"/>
            <a:ext cx="2152651" cy="235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2000250" y="357188"/>
            <a:ext cx="5802313" cy="857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Площадка перед дверью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24163" y="3389769"/>
            <a:ext cx="6284118" cy="29094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539" name="TextBox 11"/>
          <p:cNvSpPr txBox="1">
            <a:spLocks noChangeArrowheads="1"/>
          </p:cNvSpPr>
          <p:nvPr/>
        </p:nvSpPr>
        <p:spPr bwMode="auto">
          <a:xfrm>
            <a:off x="3032760" y="5906875"/>
            <a:ext cx="2071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Calibri" pitchFamily="34" charset="0"/>
              </a:rPr>
              <a:t>Глубокий проем</a:t>
            </a:r>
          </a:p>
        </p:txBody>
      </p:sp>
      <p:sp>
        <p:nvSpPr>
          <p:cNvPr id="22540" name="TextBox 12"/>
          <p:cNvSpPr txBox="1">
            <a:spLocks noChangeArrowheads="1"/>
          </p:cNvSpPr>
          <p:nvPr/>
        </p:nvSpPr>
        <p:spPr bwMode="auto">
          <a:xfrm>
            <a:off x="5000625" y="5929313"/>
            <a:ext cx="3571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Мебель: стулья, шкафы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65" y="3504687"/>
            <a:ext cx="1402080" cy="230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1403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5422</TotalTime>
  <Words>1887</Words>
  <Application>Microsoft Office PowerPoint</Application>
  <PresentationFormat>Экран (4:3)</PresentationFormat>
  <Paragraphs>248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Calibri</vt:lpstr>
      <vt:lpstr>Times New Roman</vt:lpstr>
      <vt:lpstr>Тема Office</vt:lpstr>
      <vt:lpstr>Пути движения внутри здания  (в т.ч. пути эвакуации)  (для доступа в зону оказания услуги)</vt:lpstr>
      <vt:lpstr>Из ФЗ «О социальной защите инвалидов в РФ»  ст. 15 Обеспечение беспрепятственного доступа инвалидов к объектам социальной, инженерной и транспортной инфраструктур</vt:lpstr>
      <vt:lpstr>Критерий частичной доступности</vt:lpstr>
      <vt:lpstr>Коридор (вестибюль, зона ожидания, галерея, балкон)</vt:lpstr>
      <vt:lpstr>Ширина путей движения</vt:lpstr>
      <vt:lpstr>Зона разворота</vt:lpstr>
      <vt:lpstr>Разворотные площадки</vt:lpstr>
      <vt:lpstr>Пространство для маневрирования кресла-коляски перед дверью</vt:lpstr>
      <vt:lpstr>Площадка перед дверью</vt:lpstr>
      <vt:lpstr>Балконы и лоджии (переходные?) </vt:lpstr>
      <vt:lpstr>Подходы к оборудованию</vt:lpstr>
      <vt:lpstr>Свободное пространство (около столов, прилавков, настенных приборов, аппаратов и устройств)</vt:lpstr>
      <vt:lpstr>Конструктивные элементы и устройства на стенах и других вертикальных поверхностях</vt:lpstr>
      <vt:lpstr>Пространство под лестницей</vt:lpstr>
      <vt:lpstr>Места отдыха и ожидания</vt:lpstr>
      <vt:lpstr>Покрытие пола: </vt:lpstr>
      <vt:lpstr>Запоры и ручки  в опасные помещения</vt:lpstr>
      <vt:lpstr>*Предупредительные контрастные поверхности (в требованиях отсутствуют)</vt:lpstr>
      <vt:lpstr>Поручни в коридорах  (в требованиях отсутствуют)</vt:lpstr>
      <vt:lpstr>Лестница  на уровень первого этажа, на перепадах высот, междуэтажная</vt:lpstr>
      <vt:lpstr>Непрерывность поручней  на лестнице</vt:lpstr>
      <vt:lpstr>Поручни с двух сторон</vt:lpstr>
      <vt:lpstr>Завершения поручня за пределами марша Нетравмирующие окончания</vt:lpstr>
      <vt:lpstr>Рельефные обозначения этажей</vt:lpstr>
      <vt:lpstr>Маркировка ступеней  (отсутствует в требованиях)</vt:lpstr>
      <vt:lpstr>Пандус (внутри здания)</vt:lpstr>
      <vt:lpstr>Пандус переносной </vt:lpstr>
      <vt:lpstr>В каких зданиях ставят лифты</vt:lpstr>
      <vt:lpstr>Лифт пассажирский,  доступный для инвалидов</vt:lpstr>
      <vt:lpstr>Габариты кабины. Ширина дверного проема</vt:lpstr>
      <vt:lpstr>Габариты лифта по СП 59.13330</vt:lpstr>
      <vt:lpstr>Приборы и устройства в кабине лифта и на лифтовой площадке: </vt:lpstr>
      <vt:lpstr>Поручни в кабине (рекомендуется)</vt:lpstr>
      <vt:lpstr>Световая информация в кабине о движении лифта</vt:lpstr>
      <vt:lpstr>Указатели номера этажа напротив лифта </vt:lpstr>
      <vt:lpstr>Знак доступности</vt:lpstr>
      <vt:lpstr>Узкие коляски</vt:lpstr>
      <vt:lpstr>Подъемник для инвалидов</vt:lpstr>
      <vt:lpstr>Соответствие ГОСТ</vt:lpstr>
      <vt:lpstr>Подъемники потолочные</vt:lpstr>
      <vt:lpstr>Подъемник для инвалидов мобильный</vt:lpstr>
      <vt:lpstr>Двери. Порог и перепад высот в дверном проеме.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Пути движения</dc:title>
  <dc:creator>Astra</dc:creator>
  <cp:lastModifiedBy>Вера Осиновская</cp:lastModifiedBy>
  <cp:revision>396</cp:revision>
  <dcterms:created xsi:type="dcterms:W3CDTF">2006-08-16T00:00:00Z</dcterms:created>
  <dcterms:modified xsi:type="dcterms:W3CDTF">2015-03-11T18:02:07Z</dcterms:modified>
</cp:coreProperties>
</file>